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6" r:id="rId2"/>
    <p:sldId id="285" r:id="rId3"/>
    <p:sldId id="286" r:id="rId4"/>
    <p:sldId id="289" r:id="rId5"/>
    <p:sldId id="261" r:id="rId6"/>
    <p:sldId id="280" r:id="rId7"/>
    <p:sldId id="283" r:id="rId8"/>
    <p:sldId id="298" r:id="rId9"/>
    <p:sldId id="292" r:id="rId10"/>
    <p:sldId id="294" r:id="rId11"/>
    <p:sldId id="293" r:id="rId12"/>
    <p:sldId id="297" r:id="rId13"/>
    <p:sldId id="295" r:id="rId14"/>
    <p:sldId id="296" r:id="rId15"/>
    <p:sldId id="290" r:id="rId16"/>
    <p:sldId id="299" r:id="rId17"/>
    <p:sldId id="268" r:id="rId18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9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0FA4-12C5-43BF-987A-E685EC8F4D6D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4981-6087-4F62-9FFF-A751AA6AAA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42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69FF0-71A5-4FC2-9174-C3B34EE43C70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69A5-4DA2-4D38-A19D-D8CFC7A4AB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5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69A5-4DA2-4D38-A19D-D8CFC7A4ABEB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69A5-4DA2-4D38-A19D-D8CFC7A4ABE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6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69A5-4DA2-4D38-A19D-D8CFC7A4ABEB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89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69A5-4DA2-4D38-A19D-D8CFC7A4ABEB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93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69A5-4DA2-4D38-A19D-D8CFC7A4ABEB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81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69A5-4DA2-4D38-A19D-D8CFC7A4ABEB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0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9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5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45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10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5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40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30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20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9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12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1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8D1B-A0D7-4DB1-88FF-327251E22F07}" type="datetimeFigureOut">
              <a:rPr lang="hu-HU" smtClean="0"/>
              <a:pPr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9788-D1AD-4F69-8CA1-68514E08AA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86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413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 flipH="1">
            <a:off x="7668344" y="220019"/>
            <a:ext cx="576064" cy="675617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                         </a:t>
            </a:r>
            <a:endParaRPr lang="hu-H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lcím 2"/>
          <p:cNvSpPr>
            <a:spLocks noGrp="1"/>
          </p:cNvSpPr>
          <p:nvPr>
            <p:ph idx="1"/>
          </p:nvPr>
        </p:nvSpPr>
        <p:spPr>
          <a:xfrm>
            <a:off x="539552" y="1279822"/>
            <a:ext cx="8144056" cy="4442436"/>
          </a:xfrm>
          <a:noFill/>
        </p:spPr>
        <p:txBody>
          <a:bodyPr/>
          <a:lstStyle/>
          <a:p>
            <a:pPr marL="0" indent="0" algn="ctr">
              <a:buNone/>
            </a:pPr>
            <a:endParaRPr lang="hu-HU" sz="1600" b="1" dirty="0" smtClean="0"/>
          </a:p>
          <a:p>
            <a:pPr marL="0" indent="0" algn="ctr">
              <a:buNone/>
            </a:pPr>
            <a:endParaRPr lang="hu-HU" sz="1600" b="1" dirty="0"/>
          </a:p>
          <a:p>
            <a:pPr marL="0" indent="0" algn="ctr">
              <a:buNone/>
            </a:pPr>
            <a:endParaRPr lang="hu-HU" sz="1600" b="1" dirty="0" smtClean="0"/>
          </a:p>
          <a:p>
            <a:pPr marL="0" indent="0" algn="ctr">
              <a:buNone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EU AJÁNLÁSHOZ KAPCSOLÓDÓ HAZAI FEJLESZTÉSEK </a:t>
            </a:r>
          </a:p>
          <a:p>
            <a:pPr marL="0" indent="0" algn="ctr">
              <a:buNone/>
            </a:pP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KÉPESÍTÉSI KERETRENDSZEREK ÉS ÖSSZEFÜGGÉSEK</a:t>
            </a:r>
          </a:p>
          <a:p>
            <a:pPr marL="0" indent="0" algn="ctr">
              <a:buNone/>
            </a:pP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(EKKR, EFT-KKR, MKKR, VALIDÁCIÓ) </a:t>
            </a:r>
          </a:p>
          <a:p>
            <a:pPr marL="0" indent="0" algn="ctr">
              <a:buNone/>
            </a:pPr>
            <a:endParaRPr lang="hu-HU" sz="2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MAGYAR KÉPESÍTÉSI KERETRENDSZER  (7. és 8. szint)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568952" cy="5073427"/>
          </a:xfrm>
        </p:spPr>
      </p:pic>
    </p:spTree>
    <p:extLst>
      <p:ext uri="{BB962C8B-B14F-4D97-AF65-F5344CB8AC3E}">
        <p14:creationId xmlns:p14="http://schemas.microsoft.com/office/powerpoint/2010/main" val="7353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6952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NEMZETI KÉPESÍTÉSI KERETRENDSZER FEJLESZTÉSE </a:t>
            </a:r>
          </a:p>
          <a:p>
            <a:pPr marL="0" indent="0">
              <a:buNone/>
            </a:pPr>
            <a:endParaRPr lang="hu-H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Jogi háttér  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(1229/2012 VII. 6. Kormányhatározat)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MKKR struktúrája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( 8 szintre tagozódik)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Fejlesztések: három külön projektben (közoktatás, szakképzés, felsőoktatás) egyeztetések folyamatosak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 tart MKKR leírások elkészítése ?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Mikorra várható a bevezetés ?</a:t>
            </a:r>
            <a:endParaRPr lang="hu-H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jelent a „besorolás” az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MKKR-be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 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ILLESZKEDÉS – EKKR  -  MKKR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VALIDÁCIÓ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MAGYAR KÉPESÍTÉSI KERETRENDSZER  (MKKR)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69522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JELENT A „BESOROLÁS” AZ MKKR-BE ? </a:t>
            </a:r>
          </a:p>
          <a:p>
            <a:pPr marL="0" indent="0">
              <a:buNone/>
            </a:pPr>
            <a:endParaRPr lang="hu-HU" sz="6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KÉPESÍTÉSEK  EGY-EGY MKKR SZINRE TÖRÉNŐ  MEGFELELTETÉSE. </a:t>
            </a:r>
            <a:r>
              <a:rPr lang="hu-HU" sz="6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6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</a:t>
            </a:r>
            <a:r>
              <a:rPr lang="hu-HU" sz="6000" i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</a:t>
            </a:r>
            <a:r>
              <a:rPr lang="hu-HU" sz="6000" i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KÜLÖNBÖZŐ </a:t>
            </a:r>
            <a:r>
              <a:rPr lang="hu-HU" sz="6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MÓDSZEREKKEL LEBONYOLÍTOTT ELEMZÉS</a:t>
            </a:r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, VIZSGÁLATSOR ANNAK IGAZOLÁSÁRA, HOGY  AZ IRÁNYADÓ KIMENTI JELLEMZŐKNEK  (MKKR, BOLOGNAI FELSŐOKTATÁSI KERETRENDSZER)  MEGFELEL-E, ILLETVE MENNYIRE FELEL MEG ADOTT KÉPESÍTÉS.</a:t>
            </a:r>
            <a:endParaRPr lang="hu-HU" sz="6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6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MÓDSZEREKET AJÁNLANAK A BESOROLÁSHOZ?</a:t>
            </a:r>
          </a:p>
          <a:p>
            <a:pPr marL="0" indent="0">
              <a:buNone/>
            </a:pPr>
            <a:endParaRPr lang="hu-HU" sz="6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TÖBBSÉG ELVE</a:t>
            </a:r>
          </a:p>
          <a:p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A VEZÉRLŐ KATEGÓRIA KIVÁLASZTÁSÁNAK ELVE</a:t>
            </a:r>
          </a:p>
          <a:p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FORDÍTOTT PRÓBA ELVE</a:t>
            </a:r>
          </a:p>
          <a:p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A „LEGJOBB ILLESZKEDÉS” ELVE</a:t>
            </a:r>
          </a:p>
          <a:p>
            <a:pPr marL="0" indent="0">
              <a:buNone/>
            </a:pPr>
            <a:endParaRPr lang="hu-H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MAGYAR KÉPESÍTÉSI KERETRENDSZER  - BESOROLÁS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268760"/>
            <a:ext cx="8064896" cy="466952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SZEMPONTOK  (EB AJÁNLÁSOK, 10 SZEMPONT)</a:t>
            </a:r>
          </a:p>
          <a:p>
            <a:pPr marL="0" indent="0">
              <a:buNone/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VILÁGOS SZEREPEK ÉS JOGI KOMPETENCIÁK AZ ILLESZTÉSI FOLYAMATBAN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NYILVÁNVALÓ KAPCSOLAT AZ MKKR SZINTJEI ÉS AZ EKKR SZINTLEÍRÁSA KÖZÖTT</a:t>
            </a:r>
            <a:endParaRPr lang="hu-H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MKKR ÉS A BENNE FOGLALT KÉPESÍTÉSEK TANULMÁNYI EREDMÉNYEKRE ÉPÜLNEK,  KAPCSOLÓDNAK A NEM FORMÁLIS ÉS INFORMÁLIS TANULÁS  ELISMERÉSÉRE SZOLGÁLÓ MECHANIZMUSOKHOZ ÉS A KREDITREDSZERHEZ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ÁTLÁTHATÓ ELJÁRÁSOK A KÉPESÍTÉSEK MKKR-BE SOROLÁSÁBAN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NEMZETI MINŐSÉGBIZTOSÍTÁSI RENDSZEREK HIVATKOZNAK AZ MKKR-RE ÉS ÖSSZHANGBAN VANNAK AZ EURÓPAI ÚTMUTATÁSOKKAL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ILLESZKEDÉSI FOLYMATOT A MEGFELELŐ MINŐSÉGBIZTOSÍTÓ SZERVEZETEK FORMÁLISAN JÓVÁHAGYJÁK,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ILLESZKEDÉSI FOLYAMATBAN KÜLFÖLDI SZAKÉRTŐ IS RÉSZT VESZ, 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ERRE FELHATALMATOTT SZERVEZET IGAZOLJA AZ MKKR EKKR-HEZ ILLESZKEDÉSÉT ÉS ERRŐL EGY ÁTFOGÓ JELENTÉST AD KI. (A JELENTÉS TARTALMAZZA  AZ EREDMÉNYT BIZONYÍTÓ ELJÁRÁST)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KÖZZÉTESZIK  A JELENTÉST (Hivatalos EKKR platform nyilvántartást vezet az országokról)</a:t>
            </a:r>
          </a:p>
          <a:p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KÖVETŐEN MINDEN EUROPASS DOKUMENTUM  HIVATKOZÁST TARTALMAZ AZ MKKR-RE ÉS AZ  MEGFELELŐ EKKR SZINRE !</a:t>
            </a:r>
          </a:p>
          <a:p>
            <a:endParaRPr lang="hu-H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1800" dirty="0"/>
          </a:p>
          <a:p>
            <a:endParaRPr lang="hu-HU" sz="2000" dirty="0" smtClean="0"/>
          </a:p>
          <a:p>
            <a:pPr marL="0" indent="0">
              <a:buNone/>
            </a:pPr>
            <a:endParaRPr lang="hu-H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ILLESZKEDÉS – FŐ SZEMPONTOK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20019"/>
            <a:ext cx="8208912" cy="675617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EQF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EKKR  és a nemzeti 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rendszerek   -  ILLESZKEDÉS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Kép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3144"/>
            <a:ext cx="7992888" cy="47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20019"/>
            <a:ext cx="6264696" cy="675617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Összefüggések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968552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u-HU" sz="1600" b="1" dirty="0" smtClean="0"/>
          </a:p>
          <a:p>
            <a:pPr>
              <a:spcBef>
                <a:spcPts val="0"/>
              </a:spcBef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1600" dirty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2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</a:t>
            </a:r>
            <a:r>
              <a:rPr lang="hu-HU" sz="2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tanulási eredmények </a:t>
            </a: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szolgálnak </a:t>
            </a:r>
            <a:r>
              <a:rPr lang="hu-HU" sz="2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referenciaként az elismerési / </a:t>
            </a:r>
            <a:r>
              <a:rPr lang="hu-HU" sz="2600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validációs</a:t>
            </a:r>
            <a:r>
              <a:rPr lang="hu-HU" sz="2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eljárás </a:t>
            </a: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során</a:t>
            </a:r>
            <a:endParaRPr lang="hu-HU" sz="26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u-HU" sz="26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Alapvető </a:t>
            </a:r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eszköz a képesítési keretrendszer felépítéséhez </a:t>
            </a:r>
            <a:r>
              <a:rPr lang="hu-HU" sz="2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és az </a:t>
            </a:r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elismerés / </a:t>
            </a:r>
            <a:r>
              <a:rPr lang="hu-HU" sz="2600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validáció</a:t>
            </a:r>
            <a:r>
              <a:rPr lang="hu-HU" sz="2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működtetéséhez.</a:t>
            </a:r>
          </a:p>
          <a:p>
            <a:pPr marL="0" indent="0" algn="ctr">
              <a:buNone/>
              <a:defRPr/>
            </a:pPr>
            <a:r>
              <a:rPr lang="hu-HU" sz="2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hu-HU" sz="2600" dirty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1" name="Tartalom helye 7" descr="ildik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97061"/>
            <a:ext cx="6086292" cy="26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703267" y="1125855"/>
            <a:ext cx="7901181" cy="5732145"/>
          </a:xfrm>
          <a:noFill/>
        </p:spPr>
        <p:txBody>
          <a:bodyPr>
            <a:normAutofit/>
          </a:bodyPr>
          <a:lstStyle/>
          <a:p>
            <a:pPr lvl="0"/>
            <a:r>
              <a:rPr lang="hu-HU" sz="2000" dirty="0"/>
              <a:t>Kompetencia(k) tanúsítása (=láthatóvá tétele) illetve </a:t>
            </a:r>
            <a:br>
              <a:rPr lang="hu-HU" sz="2000" dirty="0"/>
            </a:br>
            <a:r>
              <a:rPr lang="hu-HU" sz="2000" dirty="0"/>
              <a:t>Már elért tanulási eredmények „újrahasznosítása” egy képesítés megszerzése felé vezető </a:t>
            </a:r>
            <a:br>
              <a:rPr lang="hu-HU" sz="2000" dirty="0"/>
            </a:br>
            <a:r>
              <a:rPr lang="hu-HU" sz="2000" dirty="0"/>
              <a:t>tanulási pályán</a:t>
            </a:r>
          </a:p>
          <a:p>
            <a:pPr lvl="0"/>
            <a:r>
              <a:rPr lang="hu-HU" sz="2000" dirty="0"/>
              <a:t>A </a:t>
            </a:r>
            <a:r>
              <a:rPr lang="hu-HU" sz="2000" dirty="0" err="1"/>
              <a:t>validáció</a:t>
            </a:r>
            <a:r>
              <a:rPr lang="hu-HU" sz="2000" dirty="0"/>
              <a:t> képzésben való értelmezése:</a:t>
            </a:r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 smtClean="0"/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/>
          </a:p>
          <a:p>
            <a:endParaRPr lang="hu-HU" sz="1200" dirty="0" smtClean="0"/>
          </a:p>
          <a:p>
            <a:pPr marL="0" indent="0">
              <a:buNone/>
            </a:pPr>
            <a:endParaRPr lang="hu-H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Személyek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tudásának összevetése 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képesítési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követelményekkel (mint referenciákkal)</a:t>
            </a:r>
          </a:p>
          <a:p>
            <a:pPr marL="0" lvl="0" indent="0">
              <a:buNone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Kompetencia(k) tanúsítása (=láthatóvá tétele) illetve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elért tanulási eredmények „újrahasznosítása” </a:t>
            </a:r>
            <a:endParaRPr lang="hu-H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VALIDÁCIÓ – HOZOTT TUDÁS ELISMERÉSE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9" t="8398" r="4454" b="21617"/>
          <a:stretch>
            <a:fillRect/>
          </a:stretch>
        </p:blipFill>
        <p:spPr bwMode="auto">
          <a:xfrm>
            <a:off x="395536" y="980728"/>
            <a:ext cx="8208912" cy="43924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469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539552" y="548680"/>
            <a:ext cx="8144056" cy="5173578"/>
          </a:xfrm>
          <a:noFill/>
        </p:spPr>
        <p:txBody>
          <a:bodyPr/>
          <a:lstStyle/>
          <a:p>
            <a:pPr marL="0" indent="0" algn="ctr">
              <a:buNone/>
            </a:pP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témával kapcsolatban további információk, az előzmény projekt és a jelenlegi program fejlesztési eredményei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(tanulmányok, szakanyagok)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az alábbi </a:t>
            </a:r>
            <a:r>
              <a:rPr lang="hu-HU" sz="2400" b="1" dirty="0" err="1" smtClean="0">
                <a:solidFill>
                  <a:schemeClr val="tx2">
                    <a:lumMod val="75000"/>
                  </a:schemeClr>
                </a:solidFill>
              </a:rPr>
              <a:t>WEB-címen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http://www.413.hu</a:t>
            </a:r>
            <a:endParaRPr lang="hu-H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b="1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u-HU" b="1" smtClean="0">
                <a:solidFill>
                  <a:schemeClr val="tx2">
                    <a:lumMod val="75000"/>
                  </a:schemeClr>
                </a:solidFill>
              </a:rPr>
              <a:t>Köszönöm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megtisztelő figyelmüket 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Sediviné Balassa Ildikó</a:t>
            </a:r>
          </a:p>
          <a:p>
            <a:pPr marL="0" indent="0" algn="ctr">
              <a:buNone/>
            </a:pP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balassa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szamalk.hu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323528" y="1094239"/>
            <a:ext cx="8496944" cy="466952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képesítési keretrendszer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képesítések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meghatározott </a:t>
            </a: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szempontok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szerinti </a:t>
            </a:r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osztályozására és fejlesztésére szolgáló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általában politikai, vagy stratégiai vízióval rendelkező – </a:t>
            </a:r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eszköz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amely – horizontálisan és vertikálisan – meghatározza a különböző </a:t>
            </a:r>
            <a:r>
              <a:rPr lang="hu-H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képesítések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közötti kapcsolatokat.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szempontok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tanulási eredmények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adott szintjére alkalmazhatók.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osztályozás alapján lehetnek </a:t>
            </a:r>
            <a:r>
              <a:rPr lang="hu-H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szektorális</a:t>
            </a: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nemzeti és nemzetközi  keretrendszerek.</a:t>
            </a:r>
          </a:p>
          <a:p>
            <a:pPr marL="0" indent="0">
              <a:buNone/>
            </a:pPr>
            <a:endParaRPr lang="hu-H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KÉPESÍTÉSI KERETRENDSZER  -   DEFINÍCIÓ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20019"/>
            <a:ext cx="8352928" cy="675617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KÉPESÍTÉSEK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467544" y="1279822"/>
            <a:ext cx="8216064" cy="4442436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sz="1600" b="1" dirty="0" smtClean="0"/>
          </a:p>
          <a:p>
            <a:pPr marL="0" indent="0" algn="ctr">
              <a:buNone/>
              <a:defRPr/>
            </a:pP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2200" b="1" dirty="0">
                <a:solidFill>
                  <a:schemeClr val="tx2">
                    <a:lumMod val="75000"/>
                  </a:schemeClr>
                </a:solidFill>
              </a:rPr>
              <a:t>„ A képesítés egy értékelési és elismerési folyamat </a:t>
            </a: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</a:rPr>
              <a:t>formális eredménye, amely </a:t>
            </a:r>
            <a:r>
              <a:rPr lang="hu-HU" sz="2200" b="1" dirty="0">
                <a:solidFill>
                  <a:schemeClr val="tx2">
                    <a:lumMod val="75000"/>
                  </a:schemeClr>
                </a:solidFill>
              </a:rPr>
              <a:t>akkor adható ki</a:t>
            </a: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0" indent="0" algn="ctr">
              <a:buNone/>
              <a:defRPr/>
            </a:pP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</a:rPr>
              <a:t>ha </a:t>
            </a:r>
            <a:r>
              <a:rPr lang="hu-HU" sz="2200" b="1" dirty="0">
                <a:solidFill>
                  <a:schemeClr val="tx2">
                    <a:lumMod val="75000"/>
                  </a:schemeClr>
                </a:solidFill>
              </a:rPr>
              <a:t>egy arra felhatalmazott </a:t>
            </a: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</a:rPr>
              <a:t>testület megállapítja, </a:t>
            </a:r>
            <a:r>
              <a:rPr lang="hu-HU" sz="2200" b="1" dirty="0">
                <a:solidFill>
                  <a:schemeClr val="tx2">
                    <a:lumMod val="75000"/>
                  </a:schemeClr>
                </a:solidFill>
              </a:rPr>
              <a:t>hogy az egyén a rögzített </a:t>
            </a: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</a:rPr>
              <a:t>követelményeknek</a:t>
            </a:r>
          </a:p>
          <a:p>
            <a:pPr marL="0" indent="0" algn="ctr">
              <a:buNone/>
              <a:defRPr/>
            </a:pP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</a:rPr>
              <a:t> (sztenderdeknek)megfelelő tanulási </a:t>
            </a:r>
            <a:r>
              <a:rPr lang="hu-HU" sz="2200" b="1" dirty="0">
                <a:solidFill>
                  <a:schemeClr val="tx2">
                    <a:lumMod val="75000"/>
                  </a:schemeClr>
                </a:solidFill>
              </a:rPr>
              <a:t>eredményt elérte”</a:t>
            </a:r>
          </a:p>
          <a:p>
            <a:pPr marL="0" indent="0" algn="r">
              <a:buNone/>
              <a:defRPr/>
            </a:pPr>
            <a:r>
              <a:rPr lang="hu-HU" sz="1800" i="1" dirty="0" smtClean="0">
                <a:solidFill>
                  <a:schemeClr val="tx2">
                    <a:lumMod val="75000"/>
                  </a:schemeClr>
                </a:solidFill>
              </a:rPr>
              <a:t>Géczy </a:t>
            </a:r>
            <a:r>
              <a:rPr lang="hu-HU" sz="1800" i="1" dirty="0">
                <a:solidFill>
                  <a:schemeClr val="tx2">
                    <a:lumMod val="75000"/>
                  </a:schemeClr>
                </a:solidFill>
              </a:rPr>
              <a:t>J szerk. (2010) Fogalomtár az OKKR kidolgozásához és értelmezéséhez</a:t>
            </a:r>
            <a:r>
              <a:rPr lang="hu-HU" sz="1200" dirty="0"/>
              <a:t>.</a:t>
            </a:r>
          </a:p>
          <a:p>
            <a:pPr marL="0" indent="0" algn="r">
              <a:buNone/>
              <a:defRPr/>
            </a:pPr>
            <a:endParaRPr lang="hu-HU" sz="1200" dirty="0" smtClean="0"/>
          </a:p>
          <a:p>
            <a:pPr marL="0" indent="0" algn="r">
              <a:buNone/>
              <a:defRPr/>
            </a:pPr>
            <a:endParaRPr lang="hu-HU" sz="1200" dirty="0"/>
          </a:p>
          <a:p>
            <a:pPr marL="0" indent="0">
              <a:buNone/>
              <a:defRPr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Mit jelentenek az oktatás, képzés, tanulás lezárásaként  megszerezhető képesítések  (bizonyítványok,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diplomák)  az  </a:t>
            </a:r>
            <a:r>
              <a:rPr lang="hu-HU" dirty="0" smtClean="0">
                <a:solidFill>
                  <a:srgbClr val="C00000"/>
                </a:solidFill>
              </a:rPr>
              <a:t>EGYÉN , INTÉZMÉNY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dirty="0" smtClean="0">
                <a:solidFill>
                  <a:srgbClr val="C00000"/>
                </a:solidFill>
              </a:rPr>
              <a:t>MUNKÁLTATÓ,  DÖNTÉSHOZÓ   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számára 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endParaRPr lang="hu-H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Milyen alapvető funkciói vannak a képesítéseknek ? </a:t>
            </a:r>
          </a:p>
          <a:p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</a:rPr>
              <a:t>Tájékoztat </a:t>
            </a:r>
            <a:r>
              <a:rPr lang="hu-HU" sz="2900" dirty="0">
                <a:solidFill>
                  <a:schemeClr val="tx2">
                    <a:lumMod val="75000"/>
                  </a:schemeClr>
                </a:solidFill>
              </a:rPr>
              <a:t>(a jelenlegi tudásról és a jövőbeli lehetőségről)</a:t>
            </a:r>
          </a:p>
          <a:p>
            <a:r>
              <a:rPr lang="hu-HU" sz="2900" dirty="0">
                <a:solidFill>
                  <a:schemeClr val="tx2">
                    <a:lumMod val="75000"/>
                  </a:schemeClr>
                </a:solidFill>
              </a:rPr>
              <a:t>Átláthatóságot biztosít</a:t>
            </a:r>
          </a:p>
          <a:p>
            <a:r>
              <a:rPr lang="hu-HU" sz="2900" dirty="0">
                <a:solidFill>
                  <a:schemeClr val="tx2">
                    <a:lumMod val="75000"/>
                  </a:schemeClr>
                </a:solidFill>
              </a:rPr>
              <a:t>Megteremti, növeli az átjárhatóság lehetőségét</a:t>
            </a:r>
          </a:p>
          <a:p>
            <a:r>
              <a:rPr lang="hu-HU" sz="2900" dirty="0">
                <a:solidFill>
                  <a:schemeClr val="tx2">
                    <a:lumMod val="75000"/>
                  </a:schemeClr>
                </a:solidFill>
              </a:rPr>
              <a:t>Bizalmat teremt az egyes „szereplők” között</a:t>
            </a:r>
          </a:p>
          <a:p>
            <a:r>
              <a:rPr lang="hu-HU" sz="2900" dirty="0">
                <a:solidFill>
                  <a:schemeClr val="tx2">
                    <a:lumMod val="75000"/>
                  </a:schemeClr>
                </a:solidFill>
              </a:rPr>
              <a:t>Összehasonlíthatóvá teszi az intézmények, nemzetek között a képesítéseket</a:t>
            </a:r>
          </a:p>
          <a:p>
            <a:r>
              <a:rPr lang="hu-HU" sz="2900" dirty="0">
                <a:solidFill>
                  <a:schemeClr val="tx2">
                    <a:lumMod val="75000"/>
                  </a:schemeClr>
                </a:solidFill>
              </a:rPr>
              <a:t>Referenciát biztosít</a:t>
            </a:r>
          </a:p>
          <a:p>
            <a:pPr marL="457200" lvl="1" indent="0">
              <a:buNone/>
              <a:defRPr/>
            </a:pPr>
            <a:endParaRPr lang="hu-HU" sz="2400" dirty="0"/>
          </a:p>
          <a:p>
            <a:pPr marL="457200" lvl="1" indent="0">
              <a:buNone/>
              <a:defRPr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639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539552" y="1196752"/>
            <a:ext cx="8144056" cy="4442436"/>
          </a:xfrm>
          <a:noFill/>
        </p:spPr>
        <p:txBody>
          <a:bodyPr/>
          <a:lstStyle/>
          <a:p>
            <a:pPr marL="0" indent="0">
              <a:buNone/>
            </a:pPr>
            <a:endParaRPr lang="hu-HU" sz="1600" b="1" dirty="0" smtClean="0"/>
          </a:p>
          <a:p>
            <a:pPr marL="0" indent="0">
              <a:buNone/>
            </a:pPr>
            <a:endParaRPr lang="hu-HU" sz="1600" b="1" dirty="0"/>
          </a:p>
          <a:p>
            <a:pPr marL="0" indent="0">
              <a:buNone/>
            </a:pPr>
            <a:endParaRPr lang="hu-HU" sz="1600" b="1" dirty="0" smtClean="0"/>
          </a:p>
          <a:p>
            <a:pPr marL="0" indent="0">
              <a:buNone/>
            </a:pPr>
            <a:endParaRPr lang="hu-HU" sz="1600" b="1" dirty="0" smtClean="0"/>
          </a:p>
          <a:p>
            <a:pPr marL="0" indent="0">
              <a:buNone/>
            </a:pPr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Definíciók</a:t>
            </a:r>
          </a:p>
          <a:p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A tanulási eredmények állítások arról, hogy a hallgató mit tud, mit képes elvégezni, milyen attitűdökkel rendelkezik a tanulási tevékenysége eredményeképpen. </a:t>
            </a:r>
          </a:p>
          <a:p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A magyar képesítések leírásakor az autonómia és a felelősségvállalás elérendő szintje is megjelenik. </a:t>
            </a:r>
          </a:p>
          <a:p>
            <a:pPr marL="0" indent="0">
              <a:buNone/>
            </a:pPr>
            <a:endParaRPr lang="hu-HU" sz="16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TANULÁSI EREDMÉNYEK (LEARNING OUTCOMES)</a:t>
            </a:r>
            <a:endParaRPr lang="hu-H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20019"/>
            <a:ext cx="8280920" cy="675617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KÉPESÍTÉSI KERETRENDSZEREK   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395536" y="1279821"/>
            <a:ext cx="8534960" cy="4525441"/>
          </a:xfrm>
          <a:noFill/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  <a:defRPr/>
            </a:pPr>
            <a:r>
              <a:rPr lang="hu-HU" sz="5100" b="1" dirty="0" smtClean="0"/>
              <a:t>EKKR </a:t>
            </a:r>
            <a:r>
              <a:rPr lang="hu-HU" sz="5100" b="1" dirty="0"/>
              <a:t>(EQF</a:t>
            </a:r>
            <a:r>
              <a:rPr lang="hu-HU" sz="5100" dirty="0"/>
              <a:t>) </a:t>
            </a:r>
            <a:r>
              <a:rPr lang="hu-HU" sz="5100" dirty="0" smtClean="0"/>
              <a:t>                                                                                  </a:t>
            </a:r>
            <a:r>
              <a:rPr lang="hu-HU" sz="5100" b="1" dirty="0" smtClean="0"/>
              <a:t>EFT </a:t>
            </a:r>
            <a:r>
              <a:rPr lang="hu-HU" sz="5100" b="1" dirty="0"/>
              <a:t>KKR</a:t>
            </a:r>
          </a:p>
          <a:p>
            <a:pPr marL="0" indent="0" algn="ctr">
              <a:buNone/>
              <a:defRPr/>
            </a:pPr>
            <a:r>
              <a:rPr lang="hu-H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KIDOLGOZÁSUK ALAPVETŐ INDOKAI</a:t>
            </a:r>
          </a:p>
          <a:p>
            <a:pPr marL="0" indent="0" algn="ctr">
              <a:buNone/>
              <a:defRPr/>
            </a:pPr>
            <a:r>
              <a:rPr lang="hu-HU" sz="3600" b="1" dirty="0" smtClean="0">
                <a:solidFill>
                  <a:srgbClr val="C00000"/>
                </a:solidFill>
              </a:rPr>
              <a:t>KÉPESÍTÉSEK ÖSSZEHASONLÍTHATÓSÁGA</a:t>
            </a:r>
          </a:p>
          <a:p>
            <a:pPr marL="0" indent="0" algn="ctr">
              <a:buNone/>
              <a:defRPr/>
            </a:pPr>
            <a:r>
              <a:rPr lang="hu-HU" sz="3600" b="1" dirty="0" smtClean="0">
                <a:solidFill>
                  <a:srgbClr val="C00000"/>
                </a:solidFill>
              </a:rPr>
              <a:t>EGÉSZ ÉLETEN ÁT TÖRTÉNŐ TANULÁS</a:t>
            </a:r>
          </a:p>
          <a:p>
            <a:pPr marL="0" indent="0" algn="ctr">
              <a:buNone/>
              <a:defRPr/>
            </a:pPr>
            <a:r>
              <a:rPr lang="hu-HU" sz="3600" b="1" dirty="0">
                <a:solidFill>
                  <a:srgbClr val="C00000"/>
                </a:solidFill>
              </a:rPr>
              <a:t>MUNKERŐ MOBILITÁS ELŐSEGÍTÉSE</a:t>
            </a:r>
          </a:p>
          <a:p>
            <a:pPr algn="ctr">
              <a:buNone/>
              <a:defRPr/>
            </a:pPr>
            <a:endParaRPr lang="hu-HU" sz="3600" b="1" dirty="0" smtClean="0"/>
          </a:p>
          <a:p>
            <a:pPr algn="ctr">
              <a:buNone/>
              <a:defRPr/>
            </a:pPr>
            <a:r>
              <a:rPr lang="hu-HU" sz="3600" b="1" dirty="0" smtClean="0"/>
              <a:t>FELTÉTEL:</a:t>
            </a:r>
            <a:r>
              <a:rPr lang="hu-HU" sz="3600" dirty="0" smtClean="0"/>
              <a:t>  </a:t>
            </a:r>
            <a:r>
              <a:rPr lang="hu-HU" sz="3600" dirty="0"/>
              <a:t>A TANULÁSI EREDMÉNY </a:t>
            </a:r>
            <a:r>
              <a:rPr lang="hu-HU" sz="3600" dirty="0" smtClean="0"/>
              <a:t>ALAPÚ </a:t>
            </a:r>
            <a:r>
              <a:rPr lang="hu-HU" sz="3600" dirty="0" smtClean="0"/>
              <a:t>PROGRAMFEJLESZTÉS</a:t>
            </a:r>
          </a:p>
          <a:p>
            <a:pPr>
              <a:buNone/>
              <a:defRPr/>
            </a:pPr>
            <a:endParaRPr lang="hu-HU" sz="3600" dirty="0" smtClean="0"/>
          </a:p>
          <a:p>
            <a:pPr marL="0" indent="0" algn="ctr">
              <a:buNone/>
              <a:defRPr/>
            </a:pPr>
            <a:endParaRPr lang="hu-HU" sz="2400" b="1" dirty="0"/>
          </a:p>
          <a:p>
            <a:pPr marL="0" indent="0" algn="ctr">
              <a:buNone/>
              <a:defRPr/>
            </a:pPr>
            <a:r>
              <a:rPr lang="hu-HU" sz="2900" b="1" dirty="0" smtClean="0"/>
              <a:t>EKKR FEJLESZTÉS                                                                                             EFT KKR FEJLESZTÉS</a:t>
            </a:r>
          </a:p>
          <a:p>
            <a:pPr marL="0" indent="0">
              <a:buNone/>
              <a:defRPr/>
            </a:pPr>
            <a:r>
              <a:rPr lang="hu-HU" sz="2900" dirty="0" smtClean="0"/>
              <a:t>    TELJESKÖRÜ, A TAGÁLLAMOK KÉPZÉSI		                                     </a:t>
            </a:r>
            <a:r>
              <a:rPr lang="hu-HU" sz="2900" b="1" dirty="0" smtClean="0">
                <a:solidFill>
                  <a:srgbClr val="C00000"/>
                </a:solidFill>
              </a:rPr>
              <a:t>EKKR 5-8 SZINT  </a:t>
            </a:r>
          </a:p>
          <a:p>
            <a:pPr marL="0" indent="0" algn="ctr">
              <a:buNone/>
              <a:defRPr/>
            </a:pPr>
            <a:r>
              <a:rPr lang="hu-HU" sz="2900" dirty="0" smtClean="0"/>
              <a:t>     RENDSZERÉBEN LÉVŐ KÉPESÍTÉSEK	                                                  3+1 </a:t>
            </a:r>
            <a:r>
              <a:rPr lang="hu-HU" sz="2900" dirty="0"/>
              <a:t>KÉPESÍTÉSI SZINT </a:t>
            </a:r>
            <a:r>
              <a:rPr lang="hu-HU" sz="2900" dirty="0" smtClean="0"/>
              <a:t>LEÍRÁS FELSŐOKTATÁSR	                               </a:t>
            </a:r>
            <a:r>
              <a:rPr lang="hu-HU" sz="2900" b="1" dirty="0" smtClean="0">
                <a:solidFill>
                  <a:srgbClr val="C00000"/>
                </a:solidFill>
              </a:rPr>
              <a:t>-</a:t>
            </a:r>
            <a:r>
              <a:rPr lang="hu-HU" sz="2900" dirty="0" smtClean="0"/>
              <a:t> </a:t>
            </a:r>
            <a:r>
              <a:rPr lang="hu-HU" sz="2900" b="1" dirty="0" smtClean="0">
                <a:solidFill>
                  <a:srgbClr val="C00000"/>
                </a:solidFill>
              </a:rPr>
              <a:t>8 KÉPESÍTÉSI SZINT - LEÍRÁSÁRA   </a:t>
            </a:r>
            <a:r>
              <a:rPr lang="hu-HU" sz="2900" dirty="0" smtClean="0"/>
              <a:t>	                                                                     (DUBLINI SZINTLEÍRÁSOK) </a:t>
            </a:r>
          </a:p>
          <a:p>
            <a:pPr marL="0" indent="0" algn="ctr">
              <a:buNone/>
              <a:defRPr/>
            </a:pPr>
            <a:r>
              <a:rPr lang="hu-HU" sz="2900" dirty="0" smtClean="0"/>
              <a:t>                    META- RENDSZER                                          AZ EURÓPAI UNIÓN KÍVÜLI IS ORSZÁGOKBAN IS ALKALMAZZÁK </a:t>
            </a:r>
          </a:p>
          <a:p>
            <a:pPr marL="0" indent="0" algn="ctr">
              <a:buNone/>
              <a:defRPr/>
            </a:pPr>
            <a:r>
              <a:rPr lang="hu-HU" sz="2900" dirty="0"/>
              <a:t> </a:t>
            </a:r>
            <a:r>
              <a:rPr lang="hu-HU" sz="2900" dirty="0" smtClean="0"/>
              <a:t> EURÓPAI BIZOTTSÁG, 2006                                                                                   Bergeni értekezlet, 2005                                                                                </a:t>
            </a:r>
            <a:endParaRPr lang="hu-HU" sz="2900" dirty="0"/>
          </a:p>
          <a:p>
            <a:pPr marL="0" indent="0" algn="r">
              <a:buNone/>
              <a:defRPr/>
            </a:pPr>
            <a:r>
              <a:rPr lang="hu-HU" sz="24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  <a:defRPr/>
            </a:pPr>
            <a:endParaRPr lang="hu-HU" sz="2400" dirty="0" smtClean="0"/>
          </a:p>
          <a:p>
            <a:pPr marL="0" indent="0" algn="ctr">
              <a:buNone/>
              <a:defRPr/>
            </a:pPr>
            <a:r>
              <a:rPr lang="hu-HU" sz="3800" b="1" dirty="0" smtClean="0"/>
              <a:t>NEMZETI  KÉPESÍTÉSI RENDSZEREK – </a:t>
            </a:r>
            <a:r>
              <a:rPr lang="hu-HU" sz="3800" dirty="0" err="1" smtClean="0"/>
              <a:t>EKKR-rel</a:t>
            </a:r>
            <a:r>
              <a:rPr lang="hu-HU" sz="3800" dirty="0" smtClean="0"/>
              <a:t> VALÓ MEGFELELTETÉS 10 KRITÉRIUMA</a:t>
            </a:r>
            <a:endParaRPr lang="hu-HU" sz="3800" dirty="0"/>
          </a:p>
          <a:p>
            <a:pPr marL="0" indent="0" algn="ctr">
              <a:buNone/>
              <a:defRPr/>
            </a:pPr>
            <a:endParaRPr lang="hu-HU" sz="2400" dirty="0"/>
          </a:p>
          <a:p>
            <a:pPr>
              <a:buNone/>
              <a:defRPr/>
            </a:pPr>
            <a:endParaRPr lang="hu-HU" sz="2000" b="1" dirty="0" smtClean="0"/>
          </a:p>
          <a:p>
            <a:pPr marL="0" indent="0">
              <a:buNone/>
            </a:pPr>
            <a:endParaRPr lang="hu-H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 rot="793210">
            <a:off x="7709392" y="1579428"/>
            <a:ext cx="432048" cy="2020119"/>
          </a:xfrm>
          <a:prstGeom prst="downArrow">
            <a:avLst>
              <a:gd name="adj1" fmla="val 50000"/>
              <a:gd name="adj2" fmla="val 45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20392128">
            <a:off x="895697" y="1722341"/>
            <a:ext cx="440272" cy="182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3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66952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 célok</a:t>
            </a:r>
          </a:p>
          <a:p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Az  </a:t>
            </a:r>
            <a:r>
              <a:rPr lang="hu-HU" sz="1800" dirty="0" smtClean="0">
                <a:solidFill>
                  <a:srgbClr val="C00000"/>
                </a:solidFill>
              </a:rPr>
              <a:t>oktatás, képzés különböző szintjei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kimeneti szabályozóinak </a:t>
            </a:r>
            <a:r>
              <a:rPr lang="hu-HU" sz="1800" dirty="0" smtClean="0">
                <a:solidFill>
                  <a:srgbClr val="C00000"/>
                </a:solidFill>
              </a:rPr>
              <a:t>egységes rendszerbe foglalása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, e kimeneti szabályozók harmonizációjának segítése</a:t>
            </a:r>
          </a:p>
          <a:p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Az oktatás és képzés </a:t>
            </a:r>
            <a:r>
              <a:rPr lang="hu-HU" sz="1800" dirty="0" smtClean="0">
                <a:solidFill>
                  <a:srgbClr val="C00000"/>
                </a:solidFill>
              </a:rPr>
              <a:t>minőségbiztosítási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rendszereinek az erősíté</a:t>
            </a:r>
            <a:r>
              <a:rPr lang="hu-HU" sz="1800" dirty="0" smtClean="0">
                <a:solidFill>
                  <a:srgbClr val="C00000"/>
                </a:solidFill>
              </a:rPr>
              <a:t>se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és összhangjuk kialakításának támogatása</a:t>
            </a:r>
          </a:p>
          <a:p>
            <a:r>
              <a:rPr lang="hu-HU" sz="1800" dirty="0" smtClean="0">
                <a:solidFill>
                  <a:srgbClr val="C00000"/>
                </a:solidFill>
              </a:rPr>
              <a:t>A nem formális és informális tanulás keretei között megszerzett tudás és kompetenciák elismerése</a:t>
            </a:r>
          </a:p>
          <a:p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Az oktatási és képzési rendszeren belül szakmapolitikai koordináció, a </a:t>
            </a:r>
            <a:r>
              <a:rPr lang="hu-HU" sz="1800" dirty="0" smtClean="0">
                <a:solidFill>
                  <a:srgbClr val="C00000"/>
                </a:solidFill>
              </a:rPr>
              <a:t>társadalmi partnerekkel való együttműködés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 erősítése</a:t>
            </a:r>
          </a:p>
          <a:p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Az oktatási és képzési programok tervezésének és kidolgozásának eredményesebb orientálása</a:t>
            </a:r>
          </a:p>
          <a:p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Az egyén pályaválasztásának, a </a:t>
            </a:r>
            <a:r>
              <a:rPr lang="hu-HU" sz="1800" dirty="0" smtClean="0">
                <a:solidFill>
                  <a:srgbClr val="C00000"/>
                </a:solidFill>
              </a:rPr>
              <a:t>pályaorientációs és tanácsadási rendszerek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eredményesebb működésének a  támogatása</a:t>
            </a:r>
          </a:p>
          <a:p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hu-HU" sz="1800" dirty="0" smtClean="0">
                <a:solidFill>
                  <a:srgbClr val="C00000"/>
                </a:solidFill>
              </a:rPr>
              <a:t>vállalkozások (munkaadók)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számára európai kontextus is értelmezhető rendszerszintű </a:t>
            </a:r>
            <a:r>
              <a:rPr lang="hu-HU" sz="1800" dirty="0" smtClean="0">
                <a:solidFill>
                  <a:srgbClr val="C00000"/>
                </a:solidFill>
              </a:rPr>
              <a:t>információk szolgáltatása 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a KÉPZÉSEKRŐL</a:t>
            </a:r>
          </a:p>
          <a:p>
            <a:endParaRPr lang="hu-HU" sz="2000" dirty="0" smtClean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 err="1" smtClean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MAGYAR NEMZETI KÉPESÍTÉSI KERETRENDSZER  (MKKR)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66952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MKKR  BEVEZETÉSÉNEK ÉS MŰKÖDTETÉSÉNEK ELVÁRHATÓ EREDMÉNYEI   </a:t>
            </a:r>
          </a:p>
          <a:p>
            <a:pPr marL="0" indent="0">
              <a:buNone/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Javul az oktatási és képzési rendszerek </a:t>
            </a:r>
            <a:r>
              <a:rPr lang="hu-H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átláthatósága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amely</a:t>
            </a:r>
          </a:p>
          <a:p>
            <a:pPr lvl="1"/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Orientáltja az egyént,  az oktatás és a munkaerőpiac szereplőjét</a:t>
            </a:r>
          </a:p>
          <a:p>
            <a:pPr lvl="1"/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Hozzájárul az eredményesség, hatékonyság és a munkaerő-piaci relevancia erősítéséhez</a:t>
            </a:r>
          </a:p>
          <a:p>
            <a:pPr lvl="1"/>
            <a:endParaRPr lang="hu-H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Javul az oktatási, képzési rendszerek közötti, továbbá a formális és nem formális tanulási utak közötti </a:t>
            </a:r>
            <a:r>
              <a:rPr lang="hu-H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átjárhatóság.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Ennek révén</a:t>
            </a:r>
          </a:p>
          <a:p>
            <a:pPr lvl="1"/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Össztársadalmi méretekben erősödik a tanulás vonzereje</a:t>
            </a:r>
          </a:p>
          <a:p>
            <a:pPr lvl="1"/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Javulnak a társadalmi mobilitás esélyei</a:t>
            </a:r>
          </a:p>
          <a:p>
            <a:pPr lvl="1"/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Javul az oktatás  méltányossága (az egyes tanulási formákhoz való hozzáférés lehetősége)</a:t>
            </a:r>
          </a:p>
          <a:p>
            <a:pPr marL="457200" lvl="1" indent="0">
              <a:buNone/>
            </a:pPr>
            <a:endParaRPr lang="hu-H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Megteremtődnek az Európai Képesítési Keretrendszerhez (EKKR) történő csatlakozás szakmai, jogi feltételei.</a:t>
            </a:r>
            <a:endParaRPr lang="hu-H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u-H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 err="1" smtClean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MAGYAR KÉPESÍTÉSI KERETRENDSZER  (MKKR)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MAGYAR KÉPESÍTÉSI KERETRENDSZER  (1-4. szint)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84976" cy="5328592"/>
          </a:xfrm>
        </p:spPr>
      </p:pic>
    </p:spTree>
    <p:extLst>
      <p:ext uri="{BB962C8B-B14F-4D97-AF65-F5344CB8AC3E}">
        <p14:creationId xmlns:p14="http://schemas.microsoft.com/office/powerpoint/2010/main" val="40466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8" y="1052736"/>
            <a:ext cx="8607384" cy="4392488"/>
          </a:xfrm>
          <a:noFill/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75240" cy="100811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 MAGYAR KÉPESÍTÉSI KERETRENDSZER  (5. és 6. szint)</a:t>
            </a:r>
            <a:b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55172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tx2">
                    <a:lumMod val="75000"/>
                  </a:schemeClr>
                </a:solidFill>
              </a:rPr>
              <a:t>Szintleíró jellemzők (</a:t>
            </a:r>
            <a:r>
              <a:rPr lang="hu-HU" sz="1600" b="1" dirty="0" err="1">
                <a:solidFill>
                  <a:schemeClr val="tx2">
                    <a:lumMod val="75000"/>
                  </a:schemeClr>
                </a:solidFill>
              </a:rPr>
              <a:t>deskriptorok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hu-H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</a:rPr>
              <a:t>Alkalmasak valamely képesítési szint leírására, meghatározására, a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</a:rPr>
              <a:t>szintek  közötti különbségek megvilágítására. Többnyire tanulási   formájában jelennek meg.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sz="1600" dirty="0">
                <a:solidFill>
                  <a:schemeClr val="tx2">
                    <a:lumMod val="75000"/>
                  </a:schemeClr>
                </a:solidFill>
              </a:rPr>
            </a:b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0624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zauszt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eszausztdia</Template>
  <TotalTime>619</TotalTime>
  <Words>913</Words>
  <Application>Microsoft Office PowerPoint</Application>
  <PresentationFormat>Diavetítés a képernyőre (4:3 oldalarány)</PresentationFormat>
  <Paragraphs>188</Paragraphs>
  <Slides>17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eszausztdia</vt:lpstr>
      <vt:lpstr>                           </vt:lpstr>
      <vt:lpstr>KÉPESÍTÉSI KERETRENDSZER  -   DEFINÍCIÓ</vt:lpstr>
      <vt:lpstr>KÉPESÍTÉSEK</vt:lpstr>
      <vt:lpstr>TANULÁSI EREDMÉNYEK (LEARNING OUTCOMES)</vt:lpstr>
      <vt:lpstr>KÉPESÍTÉSI KERETRENDSZEREK   </vt:lpstr>
      <vt:lpstr>A MAGYAR NEMZETI KÉPESÍTÉSI KERETRENDSZER  (MKKR)</vt:lpstr>
      <vt:lpstr>A MAGYAR KÉPESÍTÉSI KERETRENDSZER  (MKKR)</vt:lpstr>
      <vt:lpstr>A MAGYAR KÉPESÍTÉSI KERETRENDSZER  (1-4. szint)</vt:lpstr>
      <vt:lpstr>A MAGYAR KÉPESÍTÉSI KERETRENDSZER  (5. és 6. szint) </vt:lpstr>
      <vt:lpstr>A MAGYAR KÉPESÍTÉSI KERETRENDSZER  (7. és 8. szint)</vt:lpstr>
      <vt:lpstr>A MAGYAR KÉPESÍTÉSI KERETRENDSZER  (MKKR)</vt:lpstr>
      <vt:lpstr>A MAGYAR KÉPESÍTÉSI KERETRENDSZER  - BESOROLÁS</vt:lpstr>
      <vt:lpstr>ILLESZKEDÉS – FŐ SZEMPONTOK</vt:lpstr>
      <vt:lpstr>EQF, EKKR  és a nemzeti rendszerek   -  ILLESZKEDÉS</vt:lpstr>
      <vt:lpstr>Összefüggések</vt:lpstr>
      <vt:lpstr>VALIDÁCIÓ – HOZOTT TUDÁS ELISMERÉSE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Somkuti Bence</dc:creator>
  <cp:lastModifiedBy>Istvan</cp:lastModifiedBy>
  <cp:revision>97</cp:revision>
  <cp:lastPrinted>2013-04-23T16:31:30Z</cp:lastPrinted>
  <dcterms:created xsi:type="dcterms:W3CDTF">2012-10-16T11:11:01Z</dcterms:created>
  <dcterms:modified xsi:type="dcterms:W3CDTF">2013-09-17T10:52:21Z</dcterms:modified>
</cp:coreProperties>
</file>