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5" r:id="rId3"/>
    <p:sldId id="258" r:id="rId4"/>
    <p:sldId id="262" r:id="rId5"/>
    <p:sldId id="261" r:id="rId6"/>
    <p:sldId id="267" r:id="rId7"/>
    <p:sldId id="268" r:id="rId8"/>
    <p:sldId id="266" r:id="rId9"/>
    <p:sldId id="269" r:id="rId10"/>
    <p:sldId id="270" r:id="rId11"/>
    <p:sldId id="263" r:id="rId12"/>
  </p:sldIdLst>
  <p:sldSz cx="9144000" cy="6858000" type="screen4x3"/>
  <p:notesSz cx="6797675" cy="9926638"/>
  <p:defaultTextStyle>
    <a:defPPr>
      <a:defRPr lang="hu-HU"/>
    </a:defPPr>
    <a:lvl1pPr algn="l" defTabSz="8001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0050" indent="57150" algn="l" defTabSz="8001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114300" algn="l" defTabSz="8001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01738" indent="169863" algn="l" defTabSz="8001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1788" indent="227013" algn="l" defTabSz="8001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FA8"/>
    <a:srgbClr val="1B8984"/>
    <a:srgbClr val="421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C3AA82-DFE1-48E0-B103-917A8FE2F1EA}" type="datetimeFigureOut">
              <a:rPr lang="hu-HU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E818D3-E1D6-4823-8C10-0F7D431A5B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633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1D88D2-C462-4AF1-9CB2-F7B8F0E7D924}" type="datetimeFigureOut">
              <a:rPr lang="hu-HU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016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9D8A0A-0A76-4944-BEE4-0F8C906BC1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829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001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1738" algn="l" defTabSz="8001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1788" algn="l" defTabSz="8001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239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35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7503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6"/>
          <p:cNvGrpSpPr>
            <a:grpSpLocks/>
          </p:cNvGrpSpPr>
          <p:nvPr/>
        </p:nvGrpSpPr>
        <p:grpSpPr bwMode="auto">
          <a:xfrm>
            <a:off x="0" y="0"/>
            <a:ext cx="9144000" cy="979488"/>
            <a:chOff x="0" y="0"/>
            <a:chExt cx="9144000" cy="979200"/>
          </a:xfrm>
        </p:grpSpPr>
        <p:pic>
          <p:nvPicPr>
            <p:cNvPr id="6" name="Picture 2" descr="J:\templates\nyersanyagok\Energia_logo.e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8" y="219326"/>
              <a:ext cx="1908175" cy="54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églalap 6"/>
            <p:cNvSpPr/>
            <p:nvPr/>
          </p:nvSpPr>
          <p:spPr>
            <a:xfrm>
              <a:off x="2533650" y="0"/>
              <a:ext cx="6610350" cy="930001"/>
            </a:xfrm>
            <a:prstGeom prst="rect">
              <a:avLst/>
            </a:prstGeom>
            <a:solidFill>
              <a:srgbClr val="23AF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0165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cxnSp>
          <p:nvCxnSpPr>
            <p:cNvPr id="8" name="Egyenes összekötő 7"/>
            <p:cNvCxnSpPr/>
            <p:nvPr/>
          </p:nvCxnSpPr>
          <p:spPr>
            <a:xfrm>
              <a:off x="0" y="979200"/>
              <a:ext cx="9144000" cy="0"/>
            </a:xfrm>
            <a:prstGeom prst="line">
              <a:avLst/>
            </a:prstGeom>
            <a:ln>
              <a:solidFill>
                <a:srgbClr val="23AF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806700" y="296473"/>
            <a:ext cx="5448300" cy="444890"/>
          </a:xfrm>
          <a:ln>
            <a:noFill/>
          </a:ln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ApexSansBookST" pitchFamily="2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846945" y="1430338"/>
            <a:ext cx="7398530" cy="4732337"/>
          </a:xfrm>
          <a:noFill/>
          <a:ln>
            <a:noFill/>
          </a:ln>
        </p:spPr>
        <p:txBody>
          <a:bodyPr/>
          <a:lstStyle>
            <a:lvl1pPr>
              <a:buNone/>
              <a:defRPr sz="2200">
                <a:solidFill>
                  <a:srgbClr val="23AF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23AF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23AF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23AF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rgbClr val="23AF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9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7FA1-B37D-4C32-A395-AD2A56E16F97}" type="datetimeFigureOut">
              <a:rPr lang="hu-HU"/>
              <a:pPr>
                <a:defRPr/>
              </a:pPr>
              <a:t>2013.09.12.</a:t>
            </a:fld>
            <a:endParaRPr lang="hu-HU" dirty="0"/>
          </a:p>
        </p:txBody>
      </p:sp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350250" y="249238"/>
            <a:ext cx="636588" cy="365125"/>
          </a:xfrm>
        </p:spPr>
        <p:txBody>
          <a:bodyPr/>
          <a:lstStyle>
            <a:lvl1pPr algn="l">
              <a:defRPr sz="1800" smtClean="0">
                <a:ln>
                  <a:noFill/>
                </a:ln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DA44709-8C5E-4598-A8F5-07AA530D71C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07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001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092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9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258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576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610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785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46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C2B60C-2234-4F9A-8264-31C4C12732EB}" type="datetimeFigureOut">
              <a:rPr lang="hu-HU" smtClean="0"/>
              <a:pPr>
                <a:defRPr/>
              </a:pPr>
              <a:t>2013.09.12.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28D149-74D4-4DA1-B084-4A3FE6EB5DEC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25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-bicon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varga@energiaklub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övegdoboz 13"/>
          <p:cNvSpPr txBox="1"/>
          <p:nvPr/>
        </p:nvSpPr>
        <p:spPr>
          <a:xfrm>
            <a:off x="969963" y="1987550"/>
            <a:ext cx="7793800" cy="200054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defTabSz="801654" fontAlgn="auto">
              <a:lnSpc>
                <a:spcPts val="389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u-HU" sz="2800" dirty="0" smtClean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lnSpc>
                <a:spcPts val="389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 smtClean="0">
                <a:solidFill>
                  <a:srgbClr val="421463"/>
                </a:solidFill>
                <a:latin typeface="+mj-lt"/>
                <a:cs typeface="+mn-cs"/>
              </a:rPr>
              <a:t> </a:t>
            </a:r>
          </a:p>
          <a:p>
            <a:pPr defTabSz="801654" fontAlgn="auto">
              <a:lnSpc>
                <a:spcPts val="389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solidFill>
                  <a:srgbClr val="421463"/>
                </a:solidFill>
                <a:latin typeface="+mj-lt"/>
                <a:cs typeface="+mn-cs"/>
              </a:rPr>
              <a:t>Kompetenciák a holnap energiáiért: </a:t>
            </a:r>
          </a:p>
          <a:p>
            <a:pPr defTabSz="801654" fontAlgn="auto">
              <a:lnSpc>
                <a:spcPts val="389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 smtClean="0">
                <a:solidFill>
                  <a:srgbClr val="421463"/>
                </a:solidFill>
                <a:latin typeface="+mj-lt"/>
                <a:cs typeface="+mn-cs"/>
              </a:rPr>
              <a:t>Képzésfejlesztés biomassza-tanácsadók részére</a:t>
            </a:r>
            <a:endParaRPr lang="hu-HU" sz="2800" dirty="0">
              <a:solidFill>
                <a:srgbClr val="421463"/>
              </a:solidFill>
              <a:latin typeface="+mj-lt"/>
              <a:cs typeface="+mn-cs"/>
            </a:endParaRPr>
          </a:p>
        </p:txBody>
      </p:sp>
      <p:sp>
        <p:nvSpPr>
          <p:cNvPr id="4099" name="Szövegdoboz 14"/>
          <p:cNvSpPr txBox="1">
            <a:spLocks noChangeArrowheads="1"/>
          </p:cNvSpPr>
          <p:nvPr/>
        </p:nvSpPr>
        <p:spPr bwMode="auto">
          <a:xfrm>
            <a:off x="969963" y="3639418"/>
            <a:ext cx="6460102" cy="14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788"/>
              </a:lnSpc>
            </a:pPr>
            <a:endParaRPr lang="hu-HU" sz="2200" dirty="0" smtClean="0">
              <a:solidFill>
                <a:srgbClr val="23AFA8"/>
              </a:solidFill>
              <a:latin typeface="ApexSansBookST" pitchFamily="2" charset="0"/>
            </a:endParaRPr>
          </a:p>
          <a:p>
            <a:pPr eaLnBrk="1" hangingPunct="1">
              <a:lnSpc>
                <a:spcPts val="2788"/>
              </a:lnSpc>
            </a:pPr>
            <a:endParaRPr lang="hu-HU" sz="2200" dirty="0">
              <a:solidFill>
                <a:srgbClr val="23AFA8"/>
              </a:solidFill>
              <a:latin typeface="ApexSansBookST" pitchFamily="2" charset="0"/>
            </a:endParaRPr>
          </a:p>
          <a:p>
            <a:pPr eaLnBrk="1" hangingPunct="1">
              <a:lnSpc>
                <a:spcPts val="2788"/>
              </a:lnSpc>
            </a:pPr>
            <a:r>
              <a:rPr lang="hu-HU" sz="2200" dirty="0" smtClean="0">
                <a:solidFill>
                  <a:srgbClr val="23AFA8"/>
                </a:solidFill>
                <a:latin typeface="ApexSansBookST" pitchFamily="2" charset="0"/>
              </a:rPr>
              <a:t>Varga Katalin, projektvezető</a:t>
            </a:r>
          </a:p>
          <a:p>
            <a:pPr eaLnBrk="1" hangingPunct="1">
              <a:lnSpc>
                <a:spcPts val="2788"/>
              </a:lnSpc>
            </a:pPr>
            <a:r>
              <a:rPr lang="hu-HU" sz="2200" dirty="0" smtClean="0">
                <a:solidFill>
                  <a:srgbClr val="23AFA8"/>
                </a:solidFill>
                <a:latin typeface="ApexSansBookST" pitchFamily="2" charset="0"/>
              </a:rPr>
              <a:t>2013. augusztus 29., Gazdaháló Konferencia, Gödöllő</a:t>
            </a:r>
            <a:endParaRPr lang="hu-HU" sz="2200" dirty="0">
              <a:solidFill>
                <a:srgbClr val="23AFA8"/>
              </a:solidFill>
              <a:latin typeface="ApexSansBookST" pitchFamily="2" charset="0"/>
            </a:endParaRPr>
          </a:p>
        </p:txBody>
      </p:sp>
      <p:pic>
        <p:nvPicPr>
          <p:cNvPr id="1026" name="Picture 2" descr="Q-BICON_LOGO_72_rgb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97" y="1782106"/>
            <a:ext cx="1803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ISO 17024</a:t>
            </a:r>
          </a:p>
          <a:p>
            <a:r>
              <a:rPr lang="en-US" i="1" dirty="0"/>
              <a:t>The issues that ISO 17024 tackles can be summarized 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Defining </a:t>
            </a:r>
            <a:r>
              <a:rPr lang="en-US" i="1" dirty="0"/>
              <a:t>what it is you examine (the competencies)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Knowledge, skills and personal attributes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Examination must be independent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Examination must be a valid test of </a:t>
            </a:r>
            <a:r>
              <a:rPr lang="en-US" i="1" dirty="0" smtClean="0"/>
              <a:t>competence</a:t>
            </a:r>
            <a:r>
              <a:rPr lang="hu-HU" i="1" dirty="0" smtClean="0"/>
              <a:t> </a:t>
            </a:r>
            <a:r>
              <a:rPr lang="en-US" i="1" dirty="0" smtClean="0"/>
              <a:t>where </a:t>
            </a:r>
            <a:r>
              <a:rPr lang="en-US" i="1" dirty="0"/>
              <a:t>competency is typically described as “the demonstrated ability to apply knowledge, skills and attributes”.</a:t>
            </a:r>
            <a:endParaRPr lang="hu-HU" i="1" dirty="0" smtClean="0"/>
          </a:p>
          <a:p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4601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8000" t="51000" r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954088" y="1439863"/>
            <a:ext cx="7291387" cy="1877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cap="all" dirty="0" smtClean="0">
                <a:solidFill>
                  <a:srgbClr val="421463"/>
                </a:solidFill>
                <a:latin typeface="+mj-lt"/>
                <a:cs typeface="+mn-cs"/>
              </a:rPr>
              <a:t>Köszönöm a Figyelmet!</a:t>
            </a:r>
            <a:endParaRPr lang="hu-HU" sz="2600" dirty="0" smtClean="0">
              <a:solidFill>
                <a:srgbClr val="421463"/>
              </a:solidFill>
              <a:latin typeface="+mj-lt"/>
              <a:cs typeface="+mn-cs"/>
            </a:endParaRPr>
          </a:p>
          <a:p>
            <a:pPr algn="ctr"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algn="ctr"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dirty="0" smtClean="0">
                <a:solidFill>
                  <a:srgbClr val="33BCCF"/>
                </a:solidFill>
                <a:latin typeface="+mj-lt"/>
                <a:cs typeface="+mn-cs"/>
              </a:rPr>
              <a:t>További információ: </a:t>
            </a:r>
            <a:r>
              <a:rPr lang="hu-HU" dirty="0" err="1" smtClean="0">
                <a:solidFill>
                  <a:srgbClr val="23AFA8"/>
                </a:solidFill>
                <a:latin typeface="+mj-lt"/>
                <a:cs typeface="+mn-cs"/>
                <a:hlinkClick r:id="rId3"/>
              </a:rPr>
              <a:t>www.q-bicon.eu</a:t>
            </a:r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endParaRPr lang="hu-HU" dirty="0">
              <a:solidFill>
                <a:srgbClr val="23AFA8"/>
              </a:solidFill>
              <a:latin typeface="+mj-lt"/>
              <a:cs typeface="+mn-cs"/>
            </a:endParaRPr>
          </a:p>
          <a:p>
            <a:pPr algn="ctr"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algn="ctr"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dirty="0" smtClean="0">
                <a:solidFill>
                  <a:srgbClr val="33BCCF"/>
                </a:solidFill>
                <a:latin typeface="+mj-lt"/>
                <a:cs typeface="+mn-cs"/>
              </a:rPr>
              <a:t>Varga Katalin, </a:t>
            </a:r>
            <a:r>
              <a:rPr lang="hu-HU" dirty="0" smtClean="0">
                <a:solidFill>
                  <a:srgbClr val="33BCCF"/>
                </a:solidFill>
                <a:latin typeface="+mj-lt"/>
                <a:cs typeface="+mn-cs"/>
                <a:hlinkClick r:id="rId4"/>
              </a:rPr>
              <a:t>varga@</a:t>
            </a:r>
            <a:r>
              <a:rPr lang="hu-HU" dirty="0" err="1" smtClean="0">
                <a:solidFill>
                  <a:srgbClr val="33BCCF"/>
                </a:solidFill>
                <a:latin typeface="+mj-lt"/>
                <a:cs typeface="+mn-cs"/>
                <a:hlinkClick r:id="rId4"/>
              </a:rPr>
              <a:t>energiaklub.hu</a:t>
            </a:r>
            <a:r>
              <a:rPr lang="hu-HU" dirty="0" smtClean="0">
                <a:solidFill>
                  <a:srgbClr val="33BCCF"/>
                </a:solidFill>
                <a:latin typeface="+mj-lt"/>
                <a:cs typeface="+mn-cs"/>
              </a:rPr>
              <a:t> </a:t>
            </a: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7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954088" y="1439863"/>
            <a:ext cx="7291387" cy="615553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dirty="0" smtClean="0">
                <a:solidFill>
                  <a:srgbClr val="421463"/>
                </a:solidFill>
                <a:latin typeface="+mj-lt"/>
                <a:cs typeface="+mn-cs"/>
              </a:rPr>
              <a:t>Kiinduló pont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600" dirty="0">
              <a:solidFill>
                <a:srgbClr val="421463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A biomassza-hasznosítás hosszú távon meghatározó területe lesz a fenntartható energiagazdálkodásnak.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A biomassza-beruházások 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megvalósításához speciális és komplex 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tudás szükséges.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H</a:t>
            </a:r>
            <a:r>
              <a:rPr lang="en-US" sz="2200" dirty="0" err="1" smtClean="0">
                <a:solidFill>
                  <a:srgbClr val="23AFA8"/>
                </a:solidFill>
                <a:latin typeface="+mj-lt"/>
                <a:cs typeface="+mn-cs"/>
              </a:rPr>
              <a:t>iányoznak</a:t>
            </a:r>
            <a:r>
              <a:rPr lang="en-US" sz="2200" dirty="0" smtClean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azok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a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képzések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,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amelyek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a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biomassza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alapú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energiatermelés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teljes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vertikumát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 smtClean="0">
                <a:solidFill>
                  <a:srgbClr val="23AFA8"/>
                </a:solidFill>
                <a:latin typeface="+mj-lt"/>
                <a:cs typeface="+mn-cs"/>
              </a:rPr>
              <a:t>átfogják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.</a:t>
            </a:r>
            <a:endParaRPr lang="en-US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954088" y="1439863"/>
            <a:ext cx="7291387" cy="452431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dirty="0" smtClean="0">
                <a:solidFill>
                  <a:srgbClr val="421463"/>
                </a:solidFill>
                <a:latin typeface="+mj-lt"/>
                <a:cs typeface="+mn-cs"/>
              </a:rPr>
              <a:t>A Q-BICON projekt célja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600" dirty="0">
              <a:solidFill>
                <a:srgbClr val="421463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egy újszerűen összeállított </a:t>
            </a:r>
            <a:r>
              <a:rPr lang="hu-HU" sz="2200" b="1" dirty="0" smtClean="0">
                <a:solidFill>
                  <a:srgbClr val="23AFA8"/>
                </a:solidFill>
                <a:latin typeface="+mj-lt"/>
                <a:cs typeface="+mn-cs"/>
              </a:rPr>
              <a:t>felnőttképzési </a:t>
            </a:r>
            <a:r>
              <a:rPr lang="hu-HU" sz="2200" b="1" dirty="0">
                <a:solidFill>
                  <a:srgbClr val="23AFA8"/>
                </a:solidFill>
                <a:latin typeface="+mj-lt"/>
                <a:cs typeface="+mn-cs"/>
              </a:rPr>
              <a:t>program 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segítségével 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lefedni a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biomassza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alapú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energiatermelés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>
                <a:solidFill>
                  <a:srgbClr val="23AFA8"/>
                </a:solidFill>
                <a:latin typeface="+mj-lt"/>
                <a:cs typeface="+mn-cs"/>
              </a:rPr>
              <a:t>teljes</a:t>
            </a:r>
            <a:r>
              <a:rPr lang="en-US" sz="22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en-US" sz="2200" dirty="0" err="1" smtClean="0">
                <a:solidFill>
                  <a:srgbClr val="23AFA8"/>
                </a:solidFill>
                <a:latin typeface="+mj-lt"/>
                <a:cs typeface="+mn-cs"/>
              </a:rPr>
              <a:t>vertikumát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.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b="1" dirty="0" smtClean="0">
                <a:solidFill>
                  <a:srgbClr val="23AFA8"/>
                </a:solidFill>
                <a:latin typeface="+mj-lt"/>
                <a:cs typeface="+mn-cs"/>
              </a:rPr>
              <a:t>pótolni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a biomassza-tanácsadás során tapasztalható </a:t>
            </a:r>
            <a:r>
              <a:rPr lang="hu-HU" sz="2200" b="1" dirty="0" smtClean="0">
                <a:solidFill>
                  <a:srgbClr val="23AFA8"/>
                </a:solidFill>
                <a:latin typeface="+mj-lt"/>
                <a:cs typeface="+mn-cs"/>
              </a:rPr>
              <a:t>ismerethiányt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. </a:t>
            </a: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>
              <a:solidFill>
                <a:srgbClr val="23AFA8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Célcsoport: 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az 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ismereteiket bővíteni, szélesíteni kívánó 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agrár-szakemberek, tanácsadók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, projektfejlesztők, finanszírozók, 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energetikusok.</a:t>
            </a:r>
            <a:endParaRPr lang="hu-HU" sz="2200" dirty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>
              <a:solidFill>
                <a:srgbClr val="23AFA8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954088" y="1439863"/>
            <a:ext cx="7291387" cy="7940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dirty="0" smtClean="0">
                <a:solidFill>
                  <a:srgbClr val="421463"/>
                </a:solidFill>
                <a:latin typeface="+mj-lt"/>
                <a:cs typeface="+mn-cs"/>
              </a:rPr>
              <a:t>A projektről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600" dirty="0">
              <a:solidFill>
                <a:srgbClr val="421463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A projekt időtartama: 2012. november – 2014. október 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Támogató: Leonardo Life Long Learning program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Projektvezető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:  </a:t>
            </a:r>
            <a:r>
              <a:rPr lang="hu-HU" sz="2200" dirty="0" err="1" smtClean="0">
                <a:solidFill>
                  <a:srgbClr val="23AFA8"/>
                </a:solidFill>
                <a:latin typeface="+mj-lt"/>
                <a:cs typeface="+mn-cs"/>
              </a:rPr>
              <a:t>Fraunhofer</a:t>
            </a: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MOEZ</a:t>
            </a: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r>
              <a:rPr lang="hu-HU" sz="2200" dirty="0" smtClean="0">
                <a:solidFill>
                  <a:srgbClr val="23AFA8"/>
                </a:solidFill>
                <a:latin typeface="+mj-lt"/>
                <a:cs typeface="+mn-cs"/>
              </a:rPr>
              <a:t>További projektpartnerek</a:t>
            </a:r>
            <a:r>
              <a:rPr lang="hu-HU" sz="2200" dirty="0">
                <a:solidFill>
                  <a:srgbClr val="23AFA8"/>
                </a:solidFill>
                <a:latin typeface="+mj-lt"/>
                <a:cs typeface="+mn-cs"/>
              </a:rPr>
              <a:t>: </a:t>
            </a: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857250" lvl="1" indent="-457200" defTabSz="80165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79179" algn="l"/>
                <a:tab pos="2505170" algn="l"/>
              </a:tabLst>
              <a:defRPr/>
            </a:pPr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Energiaklub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Szakpolitikai Intézet és Módszertani Központ</a:t>
            </a:r>
          </a:p>
          <a:p>
            <a:pPr marL="857250" lvl="1" indent="-457200" defTabSz="80165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79179" algn="l"/>
                <a:tab pos="2505170" algn="l"/>
              </a:tabLst>
              <a:defRPr/>
            </a:pP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Consulting &amp;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Qualifikation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Bildunsgzentrum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Haberhauffe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GmbH (DE)</a:t>
            </a:r>
          </a:p>
          <a:p>
            <a:pPr marL="857250" lvl="1" indent="-457200" defTabSz="80165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79179" algn="l"/>
                <a:tab pos="2505170" algn="l"/>
              </a:tabLst>
              <a:defRPr/>
            </a:pP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Kujawsko-Pomorski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Agricultural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Advisory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Centre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in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Minikowo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(PL)</a:t>
            </a:r>
          </a:p>
          <a:p>
            <a:pPr marL="857250" lvl="1" indent="-457200" defTabSz="80165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79179" algn="l"/>
                <a:tab pos="2505170" algn="l"/>
              </a:tabLst>
              <a:defRPr/>
            </a:pP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Berufsförderungsinstitut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Steiermark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(AT)</a:t>
            </a:r>
          </a:p>
          <a:p>
            <a:pPr marL="857250" lvl="1" indent="-457200" defTabSz="80165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79179" algn="l"/>
                <a:tab pos="2505170" algn="l"/>
              </a:tabLst>
              <a:defRPr/>
            </a:pP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European Center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for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Renewable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Energy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Güssing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 Ltd. (AT)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en-US" sz="2200" dirty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marL="342900" indent="-342900" defTabSz="801654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</p:txBody>
      </p:sp>
      <p:pic>
        <p:nvPicPr>
          <p:cNvPr id="3" name="Picture 2" descr="Q-BICON_LOGO_72_rgb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993" y="1205205"/>
            <a:ext cx="1803400" cy="742950"/>
          </a:xfrm>
          <a:prstGeom prst="rect">
            <a:avLst/>
          </a:prstGeom>
          <a:solidFill>
            <a:srgbClr val="23AFA8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3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976021" y="1439863"/>
            <a:ext cx="7291387" cy="710963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dirty="0" smtClean="0">
                <a:solidFill>
                  <a:srgbClr val="421463"/>
                </a:solidFill>
                <a:latin typeface="+mj-lt"/>
                <a:cs typeface="+mn-cs"/>
              </a:rPr>
              <a:t>A tervezett képzésről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600" dirty="0" smtClean="0">
              <a:solidFill>
                <a:srgbClr val="421463"/>
              </a:solidFill>
              <a:latin typeface="+mj-lt"/>
              <a:cs typeface="+mn-cs"/>
            </a:endParaRPr>
          </a:p>
          <a:p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A képzés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időtartama: 12 hét </a:t>
            </a:r>
            <a:endParaRPr lang="hu-HU" sz="20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(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12 hét </a:t>
            </a:r>
            <a:r>
              <a:rPr lang="hu-HU" sz="2000" dirty="0" err="1">
                <a:solidFill>
                  <a:srgbClr val="23AFA8"/>
                </a:solidFill>
                <a:latin typeface="+mj-lt"/>
                <a:cs typeface="+mn-cs"/>
              </a:rPr>
              <a:t>e-learning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, 5*2 nap tantermi oktatással, 1 szakmai kirándulással)</a:t>
            </a:r>
          </a:p>
          <a:p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 </a:t>
            </a:r>
          </a:p>
          <a:p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A képzés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felépítése: </a:t>
            </a:r>
          </a:p>
          <a:p>
            <a:pPr lvl="0"/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1. modul: 	Energiarendszerek</a:t>
            </a:r>
            <a:endParaRPr lang="hu-HU" sz="2000" dirty="0">
              <a:solidFill>
                <a:srgbClr val="23AFA8"/>
              </a:solidFill>
              <a:latin typeface="+mj-lt"/>
              <a:cs typeface="+mn-cs"/>
            </a:endParaRPr>
          </a:p>
          <a:p>
            <a:pPr lvl="0"/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2. modul: 	A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biomassza fenntartható felhasználása </a:t>
            </a:r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				energetikai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célokra</a:t>
            </a:r>
          </a:p>
          <a:p>
            <a:pPr lvl="0"/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3. modul: 	Projekt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menedzsment, jogi háttér és finanszírozás</a:t>
            </a:r>
          </a:p>
          <a:p>
            <a:pPr lvl="0"/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4. modul: 	Kommunikáció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és az érintettek bevonása.</a:t>
            </a:r>
          </a:p>
          <a:p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 </a:t>
            </a:r>
          </a:p>
          <a:p>
            <a:r>
              <a:rPr lang="hu-HU" sz="2000" dirty="0" smtClean="0">
                <a:solidFill>
                  <a:srgbClr val="23AFA8"/>
                </a:solidFill>
                <a:latin typeface="+mj-lt"/>
                <a:cs typeface="+mn-cs"/>
              </a:rPr>
              <a:t>Végzettség: </a:t>
            </a:r>
            <a:r>
              <a:rPr lang="hu-HU" sz="2000" dirty="0">
                <a:solidFill>
                  <a:srgbClr val="23AFA8"/>
                </a:solidFill>
                <a:latin typeface="+mj-lt"/>
                <a:cs typeface="+mn-cs"/>
              </a:rPr>
              <a:t>záróvizsga után MSZ EN ISO 17024 tanúsítvány (személyek tanúsítása)</a:t>
            </a: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200" dirty="0" smtClean="0">
              <a:solidFill>
                <a:srgbClr val="23AFA8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421463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dirty="0">
              <a:solidFill>
                <a:srgbClr val="33BCCF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3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>
                <a:solidFill>
                  <a:srgbClr val="421463"/>
                </a:solidFill>
                <a:latin typeface="+mj-lt"/>
              </a:rPr>
              <a:t>Projektfázisok</a:t>
            </a:r>
          </a:p>
          <a:p>
            <a:endParaRPr lang="hu-HU" b="1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sz="2400" dirty="0">
                <a:solidFill>
                  <a:schemeClr val="bg1"/>
                </a:solidFill>
              </a:rPr>
              <a:t>Projekt</a:t>
            </a:r>
            <a:r>
              <a:rPr lang="hu-HU" sz="1600" dirty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kezdete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2130614" y="2148400"/>
            <a:ext cx="3089429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130614" y="2183909"/>
            <a:ext cx="3089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  <a:latin typeface="ApexSansBookST" pitchFamily="2" charset="0"/>
                <a:cs typeface="+mn-cs"/>
              </a:rPr>
              <a:t>Projekt</a:t>
            </a:r>
            <a:r>
              <a:rPr lang="hu-HU" sz="1100" dirty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  <a:latin typeface="ApexSansBookST" pitchFamily="2" charset="0"/>
                <a:cs typeface="+mn-cs"/>
              </a:rPr>
              <a:t>kezdete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2139492" y="2780212"/>
            <a:ext cx="3117538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Piaci igények felmérése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2148370" y="3410550"/>
            <a:ext cx="3117538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112858" y="3446059"/>
            <a:ext cx="321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  <a:latin typeface="ApexSansBookST" pitchFamily="2" charset="0"/>
                <a:cs typeface="+mn-cs"/>
              </a:rPr>
              <a:t>Modulok, tanmenet kialakítása</a:t>
            </a:r>
            <a:endParaRPr lang="hu-HU" dirty="0">
              <a:solidFill>
                <a:schemeClr val="bg1"/>
              </a:solidFill>
              <a:latin typeface="ApexSansBookST" pitchFamily="2" charset="0"/>
              <a:cs typeface="+mn-cs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157248" y="4033484"/>
            <a:ext cx="3154524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Tananyag kidolgozása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2183882" y="4656418"/>
            <a:ext cx="3173754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Tesztképzés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2175004" y="5288230"/>
            <a:ext cx="3192984" cy="417251"/>
          </a:xfrm>
          <a:prstGeom prst="roundRect">
            <a:avLst/>
          </a:prstGeom>
          <a:solidFill>
            <a:srgbClr val="23AFA8"/>
          </a:solidFill>
          <a:ln>
            <a:solidFill>
              <a:srgbClr val="1B8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Visszacsatolás – projekt zárása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655076" y="2185383"/>
            <a:ext cx="2891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2012. december</a:t>
            </a:r>
            <a:endParaRPr lang="hu-HU" dirty="0">
              <a:latin typeface="ApexSansBookST" pitchFamily="2" charset="0"/>
              <a:cs typeface="+mn-cs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655076" y="2790561"/>
            <a:ext cx="2919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2013. jan. – márc.</a:t>
            </a:r>
            <a:endParaRPr lang="hu-HU" dirty="0">
              <a:latin typeface="ApexSansBookST" pitchFamily="2" charset="0"/>
              <a:cs typeface="+mn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655077" y="3416205"/>
            <a:ext cx="2947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2013. ápr. – jún.</a:t>
            </a:r>
            <a:endParaRPr lang="hu-HU" dirty="0">
              <a:latin typeface="ApexSansBookST" pitchFamily="2" charset="0"/>
              <a:cs typeface="+mn-cs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655077" y="4056895"/>
            <a:ext cx="2957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23AFA8"/>
                </a:solidFill>
                <a:latin typeface="+mj-lt"/>
                <a:cs typeface="+mn-cs"/>
              </a:rPr>
              <a:t>2013. </a:t>
            </a:r>
            <a:r>
              <a:rPr lang="hu-HU" b="1" dirty="0" err="1">
                <a:solidFill>
                  <a:srgbClr val="23AFA8"/>
                </a:solidFill>
                <a:latin typeface="+mj-lt"/>
                <a:cs typeface="+mn-cs"/>
              </a:rPr>
              <a:t>j</a:t>
            </a:r>
            <a:r>
              <a:rPr lang="hu-HU" b="1" dirty="0" err="1" smtClean="0">
                <a:solidFill>
                  <a:srgbClr val="23AFA8"/>
                </a:solidFill>
                <a:latin typeface="+mj-lt"/>
                <a:cs typeface="+mn-cs"/>
              </a:rPr>
              <a:t>úl</a:t>
            </a:r>
            <a:r>
              <a:rPr lang="hu-HU" b="1" dirty="0" smtClean="0">
                <a:solidFill>
                  <a:srgbClr val="23AFA8"/>
                </a:solidFill>
                <a:latin typeface="+mj-lt"/>
                <a:cs typeface="+mn-cs"/>
              </a:rPr>
              <a:t> – 2014. márc.</a:t>
            </a:r>
            <a:endParaRPr lang="hu-HU" b="1" dirty="0">
              <a:latin typeface="ApexSansBookST" pitchFamily="2" charset="0"/>
              <a:cs typeface="+mn-cs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655077" y="4679829"/>
            <a:ext cx="2968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2014. ápr. – 2014. jún.</a:t>
            </a:r>
            <a:endParaRPr lang="hu-HU" dirty="0">
              <a:latin typeface="ApexSansBookST" pitchFamily="2" charset="0"/>
              <a:cs typeface="+mn-cs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5655077" y="5311641"/>
            <a:ext cx="2969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23AFA8"/>
                </a:solidFill>
                <a:latin typeface="+mj-lt"/>
                <a:cs typeface="+mn-cs"/>
              </a:rPr>
              <a:t>2014. júl. – 2014. nov.</a:t>
            </a:r>
            <a:endParaRPr lang="hu-HU" dirty="0">
              <a:latin typeface="ApexSansBookST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4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>
                <a:solidFill>
                  <a:srgbClr val="421463"/>
                </a:solidFill>
                <a:latin typeface="+mj-lt"/>
              </a:rPr>
              <a:t>Célcsoport</a:t>
            </a:r>
          </a:p>
          <a:p>
            <a:endParaRPr lang="hu-HU" sz="2000" b="1" dirty="0" smtClean="0"/>
          </a:p>
          <a:p>
            <a:r>
              <a:rPr lang="hu-HU" sz="2000" b="1" dirty="0" smtClean="0"/>
              <a:t>Tanácsadók, döntéshozók, </a:t>
            </a:r>
            <a:r>
              <a:rPr lang="hu-HU" sz="2000" b="1" dirty="0"/>
              <a:t>és a köz- és privát szférában, valamint civil szervezetekben dolgozó </a:t>
            </a:r>
            <a:r>
              <a:rPr lang="hu-HU" sz="2000" b="1" dirty="0" smtClean="0"/>
              <a:t>szakemberek</a:t>
            </a:r>
          </a:p>
          <a:p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potenciális résztvevők főleg a következő területeken dolgoznak: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/>
              <a:t>Mezőgazdaság, erdőgazdaság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/>
              <a:t>Hulladékkezelés, épületgépészet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/>
              <a:t>Területtervezés és építészet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/>
              <a:t>Energiaszolgáltatók, önkormányzatok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/>
              <a:t>(</a:t>
            </a:r>
            <a:r>
              <a:rPr lang="hu-HU" sz="2000" dirty="0" err="1"/>
              <a:t>Bio</a:t>
            </a:r>
            <a:r>
              <a:rPr lang="hu-HU" sz="2000" dirty="0"/>
              <a:t>)energiával kapcsolatos szervezetek és egyesületek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74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r>
              <a:rPr lang="hu-HU" sz="2600" dirty="0" smtClean="0">
                <a:solidFill>
                  <a:srgbClr val="421463"/>
                </a:solidFill>
                <a:latin typeface="+mj-lt"/>
              </a:rPr>
              <a:t>GAK Kft. – Energiaklub </a:t>
            </a:r>
            <a:r>
              <a:rPr lang="hu-HU" sz="2600" dirty="0" smtClean="0">
                <a:solidFill>
                  <a:srgbClr val="421463"/>
                </a:solidFill>
                <a:latin typeface="+mj-lt"/>
              </a:rPr>
              <a:t>együttműködés</a:t>
            </a:r>
            <a:endParaRPr lang="hu-HU" sz="2600" dirty="0" smtClean="0">
              <a:solidFill>
                <a:srgbClr val="421463"/>
              </a:solidFill>
              <a:latin typeface="+mj-lt"/>
            </a:endParaRPr>
          </a:p>
          <a:p>
            <a:pPr defTabSz="801654" fontAlgn="auto">
              <a:spcBef>
                <a:spcPts val="0"/>
              </a:spcBef>
              <a:spcAft>
                <a:spcPts val="0"/>
              </a:spcAft>
              <a:tabLst>
                <a:tab pos="679179" algn="l"/>
                <a:tab pos="2505170" algn="l"/>
              </a:tabLst>
              <a:defRPr/>
            </a:pPr>
            <a:endParaRPr lang="hu-HU" sz="2600" dirty="0">
              <a:solidFill>
                <a:srgbClr val="421463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A képzést az Energiaklub és a GAK Kft. közösen indítja.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Cél: </a:t>
            </a:r>
            <a:r>
              <a:rPr lang="hu-HU" dirty="0"/>
              <a:t>a 100% támogatottságú gazdaképzések </a:t>
            </a:r>
            <a:r>
              <a:rPr lang="hu-HU" dirty="0" smtClean="0"/>
              <a:t>körébe beilleszteni.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/>
              <a:t>Első, ingyenes tesztképzés közös lebonyolítása 2014. tavaszán/nyarán.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15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45" y="1375746"/>
            <a:ext cx="8146930" cy="5025053"/>
          </a:xfrm>
        </p:spPr>
        <p:txBody>
          <a:bodyPr>
            <a:normAutofit fontScale="92500"/>
          </a:bodyPr>
          <a:lstStyle/>
          <a:p>
            <a:r>
              <a:rPr lang="hu-HU" b="1" dirty="0" smtClean="0"/>
              <a:t>Együttműködés tartalma: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Q-BICON projekt iránti igény felmérésében való segítség, úgymint: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/>
              <a:t>a GAK rendelkezésére álló, publikus (Gazdaháló) és belső (pl. GAK szaktanácsadók) címlistákra igényfelmérő email küldése,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/>
              <a:t>a beérkezett válaszok értékelése</a:t>
            </a:r>
            <a:r>
              <a:rPr lang="hu-HU" dirty="0" smtClean="0"/>
              <a:t>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eredményekről az EK tájékoztatása, legkésőbb június 25-ig</a:t>
            </a:r>
            <a:r>
              <a:rPr lang="hu-HU" dirty="0" smtClean="0"/>
              <a:t>.</a:t>
            </a:r>
          </a:p>
          <a:p>
            <a:pPr lvl="0"/>
            <a:r>
              <a:rPr lang="hu-HU" dirty="0"/>
              <a:t>A Q-BICON képzési program kialakításában való részvétel (a projekt ütemtervének és az EK bevonásának függvényében).</a:t>
            </a:r>
          </a:p>
          <a:p>
            <a:pPr lvl="0"/>
            <a:r>
              <a:rPr lang="hu-HU" dirty="0"/>
              <a:t>A Q-BICON projekt eredményeinek honlapon, hírlevélben való népszerűsítése.</a:t>
            </a:r>
          </a:p>
          <a:p>
            <a:pPr lvl="0"/>
            <a:r>
              <a:rPr lang="hu-HU" dirty="0"/>
              <a:t>Az igényfelmérés eredményének függvényében </a:t>
            </a:r>
            <a:r>
              <a:rPr lang="hu-HU" dirty="0" smtClean="0"/>
              <a:t>GAK a </a:t>
            </a:r>
            <a:r>
              <a:rPr lang="hu-HU" dirty="0"/>
              <a:t>Q-BICON képzést fenntartja, </a:t>
            </a:r>
            <a:r>
              <a:rPr lang="hu-HU" dirty="0" smtClean="0"/>
              <a:t>a </a:t>
            </a:r>
            <a:r>
              <a:rPr lang="hu-HU" dirty="0"/>
              <a:t>programot a képzési kínálatába felveszi. </a:t>
            </a:r>
            <a:endParaRPr lang="hu-HU" dirty="0" smtClean="0"/>
          </a:p>
          <a:p>
            <a:pPr lvl="0"/>
            <a:r>
              <a:rPr lang="hu-HU" dirty="0" smtClean="0"/>
              <a:t>2014</a:t>
            </a:r>
            <a:r>
              <a:rPr lang="hu-HU" dirty="0"/>
              <a:t>. évi nyári pilot képzés közös bonyolítását, hivatalosan a GAK felnőttképzés hátterével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33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516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ApexSansBookST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vargakat</dc:creator>
  <cp:lastModifiedBy>Netrekesz</cp:lastModifiedBy>
  <cp:revision>33</cp:revision>
  <cp:lastPrinted>2013-06-24T12:15:38Z</cp:lastPrinted>
  <dcterms:created xsi:type="dcterms:W3CDTF">2012-11-27T12:32:16Z</dcterms:created>
  <dcterms:modified xsi:type="dcterms:W3CDTF">2013-09-13T12:18:11Z</dcterms:modified>
</cp:coreProperties>
</file>