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3"/>
  </p:notesMasterIdLst>
  <p:handoutMasterIdLst>
    <p:handoutMasterId r:id="rId14"/>
  </p:handoutMasterIdLst>
  <p:sldIdLst>
    <p:sldId id="257" r:id="rId2"/>
    <p:sldId id="265" r:id="rId3"/>
    <p:sldId id="258" r:id="rId4"/>
    <p:sldId id="262" r:id="rId5"/>
    <p:sldId id="261" r:id="rId6"/>
    <p:sldId id="267" r:id="rId7"/>
    <p:sldId id="268" r:id="rId8"/>
    <p:sldId id="266" r:id="rId9"/>
    <p:sldId id="269" r:id="rId10"/>
    <p:sldId id="270" r:id="rId11"/>
    <p:sldId id="263" r:id="rId12"/>
  </p:sldIdLst>
  <p:sldSz cx="9144000" cy="6858000" type="screen4x3"/>
  <p:notesSz cx="6797675" cy="9926638"/>
  <p:defaultTextStyle>
    <a:defPPr>
      <a:defRPr lang="hu-HU"/>
    </a:defPPr>
    <a:lvl1pPr algn="l" defTabSz="8001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00050" indent="57150" algn="l" defTabSz="8001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00100" indent="114300" algn="l" defTabSz="8001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201738" indent="169863" algn="l" defTabSz="8001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601788" indent="227013" algn="l" defTabSz="800100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AFA8"/>
    <a:srgbClr val="1B8984"/>
    <a:srgbClr val="4214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8016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8016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AC3AA82-DFE1-48E0-B103-917A8FE2F1EA}" type="datetimeFigureOut">
              <a:rPr lang="hu-HU"/>
              <a:pPr>
                <a:defRPr/>
              </a:pPr>
              <a:t>2013.09.12.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8016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8016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E818D3-E1D6-4823-8C10-0F7D431A5B7B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97633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8016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8016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F1D88D2-C462-4AF1-9CB2-F7B8F0E7D924}" type="datetimeFigureOut">
              <a:rPr lang="hu-HU"/>
              <a:pPr>
                <a:defRPr/>
              </a:pPr>
              <a:t>2013.09.12.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8016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801654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49D8A0A-0A76-4944-BEE4-0F8C906BC19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8296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80010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0050" algn="l" defTabSz="80010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00100" algn="l" defTabSz="80010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01738" algn="l" defTabSz="80010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01788" algn="l" defTabSz="800100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2B60C-2234-4F9A-8264-31C4C12732EB}" type="datetimeFigureOut">
              <a:rPr lang="hu-HU" smtClean="0"/>
              <a:pPr>
                <a:defRPr/>
              </a:pPr>
              <a:t>2013.09.12.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28D149-74D4-4DA1-B084-4A3FE6EB5DEC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22392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2B60C-2234-4F9A-8264-31C4C12732EB}" type="datetimeFigureOut">
              <a:rPr lang="hu-HU" smtClean="0"/>
              <a:pPr>
                <a:defRPr/>
              </a:pPr>
              <a:t>2013.09.12.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28D149-74D4-4DA1-B084-4A3FE6EB5DEC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0353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2B60C-2234-4F9A-8264-31C4C12732EB}" type="datetimeFigureOut">
              <a:rPr lang="hu-HU" smtClean="0"/>
              <a:pPr>
                <a:defRPr/>
              </a:pPr>
              <a:t>2013.09.12.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28D149-74D4-4DA1-B084-4A3FE6EB5DEC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67503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Csoportba foglalás 6"/>
          <p:cNvGrpSpPr>
            <a:grpSpLocks/>
          </p:cNvGrpSpPr>
          <p:nvPr/>
        </p:nvGrpSpPr>
        <p:grpSpPr bwMode="auto">
          <a:xfrm>
            <a:off x="0" y="0"/>
            <a:ext cx="9144000" cy="979488"/>
            <a:chOff x="0" y="0"/>
            <a:chExt cx="9144000" cy="979200"/>
          </a:xfrm>
        </p:grpSpPr>
        <p:pic>
          <p:nvPicPr>
            <p:cNvPr id="6" name="Picture 2" descr="J:\templates\nyersanyagok\Energia_logo.emf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6388" y="219326"/>
              <a:ext cx="1908175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églalap 6"/>
            <p:cNvSpPr/>
            <p:nvPr/>
          </p:nvSpPr>
          <p:spPr>
            <a:xfrm>
              <a:off x="2533650" y="0"/>
              <a:ext cx="6610350" cy="930001"/>
            </a:xfrm>
            <a:prstGeom prst="rect">
              <a:avLst/>
            </a:prstGeom>
            <a:solidFill>
              <a:srgbClr val="23AF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801654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hu-HU"/>
            </a:p>
          </p:txBody>
        </p:sp>
        <p:cxnSp>
          <p:nvCxnSpPr>
            <p:cNvPr id="8" name="Egyenes összekötő 7"/>
            <p:cNvCxnSpPr/>
            <p:nvPr/>
          </p:nvCxnSpPr>
          <p:spPr>
            <a:xfrm>
              <a:off x="0" y="979200"/>
              <a:ext cx="9144000" cy="0"/>
            </a:xfrm>
            <a:prstGeom prst="line">
              <a:avLst/>
            </a:prstGeom>
            <a:ln>
              <a:solidFill>
                <a:srgbClr val="23AFA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Cím 4"/>
          <p:cNvSpPr>
            <a:spLocks noGrp="1"/>
          </p:cNvSpPr>
          <p:nvPr>
            <p:ph type="title"/>
          </p:nvPr>
        </p:nvSpPr>
        <p:spPr>
          <a:xfrm>
            <a:off x="2806700" y="296473"/>
            <a:ext cx="5448300" cy="444890"/>
          </a:xfrm>
          <a:ln>
            <a:noFill/>
          </a:ln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ApexSansBookST" pitchFamily="2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 dirty="0"/>
          </a:p>
        </p:txBody>
      </p:sp>
      <p:sp>
        <p:nvSpPr>
          <p:cNvPr id="10" name="Tartalom helye 2"/>
          <p:cNvSpPr>
            <a:spLocks noGrp="1"/>
          </p:cNvSpPr>
          <p:nvPr>
            <p:ph idx="1"/>
          </p:nvPr>
        </p:nvSpPr>
        <p:spPr>
          <a:xfrm>
            <a:off x="846945" y="1430338"/>
            <a:ext cx="7398530" cy="4732337"/>
          </a:xfrm>
          <a:noFill/>
          <a:ln>
            <a:noFill/>
          </a:ln>
        </p:spPr>
        <p:txBody>
          <a:bodyPr/>
          <a:lstStyle>
            <a:lvl1pPr>
              <a:buNone/>
              <a:defRPr sz="2200">
                <a:solidFill>
                  <a:srgbClr val="23AFA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rgbClr val="23AFA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rgbClr val="23AFA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rgbClr val="23AFA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rgbClr val="23AFA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 dirty="0"/>
          </a:p>
        </p:txBody>
      </p:sp>
      <p:sp>
        <p:nvSpPr>
          <p:cNvPr id="9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87FA1-B37D-4C32-A395-AD2A56E16F97}" type="datetimeFigureOut">
              <a:rPr lang="hu-HU"/>
              <a:pPr>
                <a:defRPr/>
              </a:pPr>
              <a:t>2013.09.12.</a:t>
            </a:fld>
            <a:endParaRPr lang="hu-HU" dirty="0"/>
          </a:p>
        </p:txBody>
      </p:sp>
      <p:sp>
        <p:nvSpPr>
          <p:cNvPr id="11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2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8350250" y="249238"/>
            <a:ext cx="636588" cy="365125"/>
          </a:xfrm>
        </p:spPr>
        <p:txBody>
          <a:bodyPr/>
          <a:lstStyle>
            <a:lvl1pPr algn="l">
              <a:defRPr sz="1800" smtClean="0">
                <a:ln>
                  <a:noFill/>
                </a:ln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6DA44709-8C5E-4598-A8F5-07AA530D71CA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907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2B60C-2234-4F9A-8264-31C4C12732EB}" type="datetimeFigureOut">
              <a:rPr lang="hu-HU" smtClean="0"/>
              <a:pPr>
                <a:defRPr/>
              </a:pPr>
              <a:t>2013.09.12.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28D149-74D4-4DA1-B084-4A3FE6EB5DEC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3001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2B60C-2234-4F9A-8264-31C4C12732EB}" type="datetimeFigureOut">
              <a:rPr lang="hu-HU" smtClean="0"/>
              <a:pPr>
                <a:defRPr/>
              </a:pPr>
              <a:t>2013.09.12.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28D149-74D4-4DA1-B084-4A3FE6EB5DEC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90920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2B60C-2234-4F9A-8264-31C4C12732EB}" type="datetimeFigureOut">
              <a:rPr lang="hu-HU" smtClean="0"/>
              <a:pPr>
                <a:defRPr/>
              </a:pPr>
              <a:t>2013.09.12.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28D149-74D4-4DA1-B084-4A3FE6EB5DEC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1392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2B60C-2234-4F9A-8264-31C4C12732EB}" type="datetimeFigureOut">
              <a:rPr lang="hu-HU" smtClean="0"/>
              <a:pPr>
                <a:defRPr/>
              </a:pPr>
              <a:t>2013.09.12.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28D149-74D4-4DA1-B084-4A3FE6EB5DEC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52587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2B60C-2234-4F9A-8264-31C4C12732EB}" type="datetimeFigureOut">
              <a:rPr lang="hu-HU" smtClean="0"/>
              <a:pPr>
                <a:defRPr/>
              </a:pPr>
              <a:t>2013.09.12.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28D149-74D4-4DA1-B084-4A3FE6EB5DEC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25767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2B60C-2234-4F9A-8264-31C4C12732EB}" type="datetimeFigureOut">
              <a:rPr lang="hu-HU" smtClean="0"/>
              <a:pPr>
                <a:defRPr/>
              </a:pPr>
              <a:t>2013.09.12.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28D149-74D4-4DA1-B084-4A3FE6EB5DEC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1610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2B60C-2234-4F9A-8264-31C4C12732EB}" type="datetimeFigureOut">
              <a:rPr lang="hu-HU" smtClean="0"/>
              <a:pPr>
                <a:defRPr/>
              </a:pPr>
              <a:t>2013.09.12.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28D149-74D4-4DA1-B084-4A3FE6EB5DEC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7856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2B60C-2234-4F9A-8264-31C4C12732EB}" type="datetimeFigureOut">
              <a:rPr lang="hu-HU" smtClean="0"/>
              <a:pPr>
                <a:defRPr/>
              </a:pPr>
              <a:t>2013.09.12.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28D149-74D4-4DA1-B084-4A3FE6EB5DEC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5469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C2B60C-2234-4F9A-8264-31C4C12732EB}" type="datetimeFigureOut">
              <a:rPr lang="hu-HU" smtClean="0"/>
              <a:pPr>
                <a:defRPr/>
              </a:pPr>
              <a:t>2013.09.12.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28D149-74D4-4DA1-B084-4A3FE6EB5DEC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52526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-bicon.eu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varga@energiaklub.h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zövegdoboz 13"/>
          <p:cNvSpPr txBox="1"/>
          <p:nvPr/>
        </p:nvSpPr>
        <p:spPr>
          <a:xfrm>
            <a:off x="969963" y="1987550"/>
            <a:ext cx="7793800" cy="2000548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defTabSz="801654" fontAlgn="auto">
              <a:lnSpc>
                <a:spcPts val="3897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hu-HU" sz="2800" dirty="0" smtClean="0">
              <a:solidFill>
                <a:srgbClr val="421463"/>
              </a:solidFill>
              <a:latin typeface="+mj-lt"/>
              <a:cs typeface="+mn-cs"/>
            </a:endParaRPr>
          </a:p>
          <a:p>
            <a:pPr defTabSz="801654" fontAlgn="auto">
              <a:lnSpc>
                <a:spcPts val="3897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800" dirty="0" smtClean="0">
                <a:solidFill>
                  <a:srgbClr val="421463"/>
                </a:solidFill>
                <a:latin typeface="+mj-lt"/>
                <a:cs typeface="+mn-cs"/>
              </a:rPr>
              <a:t> </a:t>
            </a:r>
          </a:p>
          <a:p>
            <a:pPr defTabSz="801654" fontAlgn="auto">
              <a:lnSpc>
                <a:spcPts val="3897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800" dirty="0">
                <a:solidFill>
                  <a:srgbClr val="421463"/>
                </a:solidFill>
                <a:latin typeface="+mj-lt"/>
                <a:cs typeface="+mn-cs"/>
              </a:rPr>
              <a:t>Kompetenciák a holnap energiáiért: </a:t>
            </a:r>
          </a:p>
          <a:p>
            <a:pPr defTabSz="801654" fontAlgn="auto">
              <a:lnSpc>
                <a:spcPts val="3897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hu-HU" sz="2800" dirty="0" smtClean="0">
                <a:solidFill>
                  <a:srgbClr val="421463"/>
                </a:solidFill>
                <a:latin typeface="+mj-lt"/>
                <a:cs typeface="+mn-cs"/>
              </a:rPr>
              <a:t>Képzésfejlesztés biomassza-tanácsadók részére</a:t>
            </a:r>
            <a:endParaRPr lang="hu-HU" sz="2800" dirty="0">
              <a:solidFill>
                <a:srgbClr val="421463"/>
              </a:solidFill>
              <a:latin typeface="+mj-lt"/>
              <a:cs typeface="+mn-cs"/>
            </a:endParaRPr>
          </a:p>
        </p:txBody>
      </p:sp>
      <p:sp>
        <p:nvSpPr>
          <p:cNvPr id="4099" name="Szövegdoboz 14"/>
          <p:cNvSpPr txBox="1">
            <a:spLocks noChangeArrowheads="1"/>
          </p:cNvSpPr>
          <p:nvPr/>
        </p:nvSpPr>
        <p:spPr bwMode="auto">
          <a:xfrm>
            <a:off x="969963" y="3639418"/>
            <a:ext cx="6460102" cy="1436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8001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2788"/>
              </a:lnSpc>
            </a:pPr>
            <a:endParaRPr lang="hu-HU" sz="2200" dirty="0" smtClean="0">
              <a:solidFill>
                <a:srgbClr val="23AFA8"/>
              </a:solidFill>
              <a:latin typeface="ApexSansBookST" pitchFamily="2" charset="0"/>
            </a:endParaRPr>
          </a:p>
          <a:p>
            <a:pPr eaLnBrk="1" hangingPunct="1">
              <a:lnSpc>
                <a:spcPts val="2788"/>
              </a:lnSpc>
            </a:pPr>
            <a:endParaRPr lang="hu-HU" sz="2200" dirty="0">
              <a:solidFill>
                <a:srgbClr val="23AFA8"/>
              </a:solidFill>
              <a:latin typeface="ApexSansBookST" pitchFamily="2" charset="0"/>
            </a:endParaRPr>
          </a:p>
          <a:p>
            <a:pPr eaLnBrk="1" hangingPunct="1">
              <a:lnSpc>
                <a:spcPts val="2788"/>
              </a:lnSpc>
            </a:pPr>
            <a:r>
              <a:rPr lang="hu-HU" sz="2200" dirty="0" smtClean="0">
                <a:solidFill>
                  <a:srgbClr val="23AFA8"/>
                </a:solidFill>
                <a:latin typeface="ApexSansBookST" pitchFamily="2" charset="0"/>
              </a:rPr>
              <a:t>Varga Katalin, projektvezető</a:t>
            </a:r>
          </a:p>
          <a:p>
            <a:pPr eaLnBrk="1" hangingPunct="1">
              <a:lnSpc>
                <a:spcPts val="2788"/>
              </a:lnSpc>
            </a:pPr>
            <a:r>
              <a:rPr lang="hu-HU" sz="2200" dirty="0" smtClean="0">
                <a:solidFill>
                  <a:srgbClr val="23AFA8"/>
                </a:solidFill>
                <a:latin typeface="ApexSansBookST" pitchFamily="2" charset="0"/>
              </a:rPr>
              <a:t>2013. augusztus 29., Gazdaháló Konferencia, Gödöllő</a:t>
            </a:r>
            <a:endParaRPr lang="hu-HU" sz="2200" dirty="0">
              <a:solidFill>
                <a:srgbClr val="23AFA8"/>
              </a:solidFill>
              <a:latin typeface="ApexSansBookST" pitchFamily="2" charset="0"/>
            </a:endParaRPr>
          </a:p>
        </p:txBody>
      </p:sp>
      <p:pic>
        <p:nvPicPr>
          <p:cNvPr id="1026" name="Picture 2" descr="Q-BICON_LOGO_72_rgb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797" y="1782106"/>
            <a:ext cx="18034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ISO 17024</a:t>
            </a:r>
          </a:p>
          <a:p>
            <a:r>
              <a:rPr lang="en-US" i="1" dirty="0"/>
              <a:t>The issues that ISO 17024 tackles can be summarized as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dirty="0" smtClean="0"/>
              <a:t>Defining </a:t>
            </a:r>
            <a:r>
              <a:rPr lang="en-US" i="1" dirty="0"/>
              <a:t>what it is you examine (the competencies)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dirty="0"/>
              <a:t>Knowledge, skills and personal attributes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dirty="0"/>
              <a:t>Examination must be independent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dirty="0"/>
              <a:t>Examination must be a valid test of </a:t>
            </a:r>
            <a:r>
              <a:rPr lang="en-US" i="1" dirty="0" smtClean="0"/>
              <a:t>competence</a:t>
            </a:r>
            <a:r>
              <a:rPr lang="hu-HU" i="1" dirty="0" smtClean="0"/>
              <a:t> </a:t>
            </a:r>
            <a:r>
              <a:rPr lang="en-US" i="1" dirty="0" smtClean="0"/>
              <a:t>where </a:t>
            </a:r>
            <a:r>
              <a:rPr lang="en-US" i="1" dirty="0"/>
              <a:t>competency is typically described as “the demonstrated ability to apply knowledge, skills and attributes”.</a:t>
            </a:r>
            <a:endParaRPr lang="hu-HU" i="1" dirty="0" smtClean="0"/>
          </a:p>
          <a:p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246018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8000" t="51000" r="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zövegdoboz 15"/>
          <p:cNvSpPr txBox="1"/>
          <p:nvPr/>
        </p:nvSpPr>
        <p:spPr>
          <a:xfrm>
            <a:off x="954088" y="1439863"/>
            <a:ext cx="7291387" cy="18774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r>
              <a:rPr lang="hu-HU" sz="2600" cap="all" dirty="0" smtClean="0">
                <a:solidFill>
                  <a:srgbClr val="421463"/>
                </a:solidFill>
                <a:latin typeface="+mj-lt"/>
                <a:cs typeface="+mn-cs"/>
              </a:rPr>
              <a:t>Köszönöm a Figyelmet!</a:t>
            </a:r>
            <a:endParaRPr lang="hu-HU" sz="2600" dirty="0" smtClean="0">
              <a:solidFill>
                <a:srgbClr val="421463"/>
              </a:solidFill>
              <a:latin typeface="+mj-lt"/>
              <a:cs typeface="+mn-cs"/>
            </a:endParaRPr>
          </a:p>
          <a:p>
            <a:pPr algn="ctr"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421463"/>
              </a:solidFill>
              <a:latin typeface="+mj-lt"/>
              <a:cs typeface="+mn-cs"/>
            </a:endParaRPr>
          </a:p>
          <a:p>
            <a:pPr algn="ctr"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r>
              <a:rPr lang="hu-HU" dirty="0" smtClean="0">
                <a:solidFill>
                  <a:srgbClr val="33BCCF"/>
                </a:solidFill>
                <a:latin typeface="+mj-lt"/>
                <a:cs typeface="+mn-cs"/>
              </a:rPr>
              <a:t>További információ: </a:t>
            </a:r>
            <a:r>
              <a:rPr lang="hu-HU" dirty="0" err="1" smtClean="0">
                <a:solidFill>
                  <a:srgbClr val="23AFA8"/>
                </a:solidFill>
                <a:latin typeface="+mj-lt"/>
                <a:cs typeface="+mn-cs"/>
                <a:hlinkClick r:id="rId3"/>
              </a:rPr>
              <a:t>www.q-bicon.eu</a:t>
            </a:r>
            <a:r>
              <a:rPr lang="hu-HU" dirty="0" smtClean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endParaRPr lang="hu-HU" dirty="0">
              <a:solidFill>
                <a:srgbClr val="23AFA8"/>
              </a:solidFill>
              <a:latin typeface="+mj-lt"/>
              <a:cs typeface="+mn-cs"/>
            </a:endParaRPr>
          </a:p>
          <a:p>
            <a:pPr algn="ctr"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  <a:p>
            <a:pPr algn="ctr"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r>
              <a:rPr lang="hu-HU" dirty="0" smtClean="0">
                <a:solidFill>
                  <a:srgbClr val="33BCCF"/>
                </a:solidFill>
                <a:latin typeface="+mj-lt"/>
                <a:cs typeface="+mn-cs"/>
              </a:rPr>
              <a:t>Varga Katalin, </a:t>
            </a:r>
            <a:r>
              <a:rPr lang="hu-HU" dirty="0" smtClean="0">
                <a:solidFill>
                  <a:srgbClr val="33BCCF"/>
                </a:solidFill>
                <a:latin typeface="+mj-lt"/>
                <a:cs typeface="+mn-cs"/>
                <a:hlinkClick r:id="rId4"/>
              </a:rPr>
              <a:t>varga@</a:t>
            </a:r>
            <a:r>
              <a:rPr lang="hu-HU" dirty="0" err="1" smtClean="0">
                <a:solidFill>
                  <a:srgbClr val="33BCCF"/>
                </a:solidFill>
                <a:latin typeface="+mj-lt"/>
                <a:cs typeface="+mn-cs"/>
                <a:hlinkClick r:id="rId4"/>
              </a:rPr>
              <a:t>energiaklub.hu</a:t>
            </a:r>
            <a:r>
              <a:rPr lang="hu-HU" dirty="0" smtClean="0">
                <a:solidFill>
                  <a:srgbClr val="33BCCF"/>
                </a:solidFill>
                <a:latin typeface="+mj-lt"/>
                <a:cs typeface="+mn-cs"/>
              </a:rPr>
              <a:t> </a:t>
            </a: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97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zövegdoboz 15"/>
          <p:cNvSpPr txBox="1"/>
          <p:nvPr/>
        </p:nvSpPr>
        <p:spPr>
          <a:xfrm>
            <a:off x="954088" y="1439863"/>
            <a:ext cx="7291387" cy="6155531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r>
              <a:rPr lang="hu-HU" sz="2600" dirty="0" smtClean="0">
                <a:solidFill>
                  <a:srgbClr val="421463"/>
                </a:solidFill>
                <a:latin typeface="+mj-lt"/>
                <a:cs typeface="+mn-cs"/>
              </a:rPr>
              <a:t>Kiinduló pont</a:t>
            </a: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sz="2600" dirty="0">
              <a:solidFill>
                <a:srgbClr val="421463"/>
              </a:solidFill>
              <a:latin typeface="+mj-lt"/>
              <a:cs typeface="+mn-cs"/>
            </a:endParaRP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r>
              <a:rPr lang="hu-HU" sz="2200" dirty="0" smtClean="0">
                <a:solidFill>
                  <a:srgbClr val="23AFA8"/>
                </a:solidFill>
                <a:latin typeface="+mj-lt"/>
                <a:cs typeface="+mn-cs"/>
              </a:rPr>
              <a:t>A biomassza-hasznosítás hosszú távon meghatározó területe lesz a fenntartható energiagazdálkodásnak.</a:t>
            </a: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endParaRPr lang="hu-HU" sz="2200" dirty="0" smtClean="0">
              <a:solidFill>
                <a:srgbClr val="23AFA8"/>
              </a:solidFill>
              <a:latin typeface="+mj-lt"/>
              <a:cs typeface="+mn-cs"/>
            </a:endParaRP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r>
              <a:rPr lang="hu-HU" sz="2200" dirty="0" smtClean="0">
                <a:solidFill>
                  <a:srgbClr val="23AFA8"/>
                </a:solidFill>
                <a:latin typeface="+mj-lt"/>
                <a:cs typeface="+mn-cs"/>
              </a:rPr>
              <a:t>A biomassza-beruházások </a:t>
            </a:r>
            <a:r>
              <a:rPr lang="hu-HU" sz="2200" dirty="0">
                <a:solidFill>
                  <a:srgbClr val="23AFA8"/>
                </a:solidFill>
                <a:latin typeface="+mj-lt"/>
                <a:cs typeface="+mn-cs"/>
              </a:rPr>
              <a:t>megvalósításához speciális és komplex </a:t>
            </a:r>
            <a:r>
              <a:rPr lang="hu-HU" sz="2200" dirty="0" smtClean="0">
                <a:solidFill>
                  <a:srgbClr val="23AFA8"/>
                </a:solidFill>
                <a:latin typeface="+mj-lt"/>
                <a:cs typeface="+mn-cs"/>
              </a:rPr>
              <a:t>tudás szükséges.</a:t>
            </a: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endParaRPr lang="hu-HU" sz="2200" dirty="0" smtClean="0">
              <a:solidFill>
                <a:srgbClr val="23AFA8"/>
              </a:solidFill>
              <a:latin typeface="+mj-lt"/>
              <a:cs typeface="+mn-cs"/>
            </a:endParaRP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r>
              <a:rPr lang="hu-HU" sz="2200" dirty="0" smtClean="0">
                <a:solidFill>
                  <a:srgbClr val="23AFA8"/>
                </a:solidFill>
                <a:latin typeface="+mj-lt"/>
                <a:cs typeface="+mn-cs"/>
              </a:rPr>
              <a:t>H</a:t>
            </a:r>
            <a:r>
              <a:rPr lang="en-US" sz="2200" dirty="0" err="1" smtClean="0">
                <a:solidFill>
                  <a:srgbClr val="23AFA8"/>
                </a:solidFill>
                <a:latin typeface="+mj-lt"/>
                <a:cs typeface="+mn-cs"/>
              </a:rPr>
              <a:t>iányoznak</a:t>
            </a:r>
            <a:r>
              <a:rPr lang="en-US" sz="2200" dirty="0" smtClean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en-US" sz="2200" dirty="0" err="1">
                <a:solidFill>
                  <a:srgbClr val="23AFA8"/>
                </a:solidFill>
                <a:latin typeface="+mj-lt"/>
                <a:cs typeface="+mn-cs"/>
              </a:rPr>
              <a:t>azok</a:t>
            </a:r>
            <a:r>
              <a:rPr lang="en-US" sz="2200" dirty="0">
                <a:solidFill>
                  <a:srgbClr val="23AFA8"/>
                </a:solidFill>
                <a:latin typeface="+mj-lt"/>
                <a:cs typeface="+mn-cs"/>
              </a:rPr>
              <a:t> a </a:t>
            </a:r>
            <a:r>
              <a:rPr lang="en-US" sz="2200" dirty="0" err="1">
                <a:solidFill>
                  <a:srgbClr val="23AFA8"/>
                </a:solidFill>
                <a:latin typeface="+mj-lt"/>
                <a:cs typeface="+mn-cs"/>
              </a:rPr>
              <a:t>képzések</a:t>
            </a:r>
            <a:r>
              <a:rPr lang="en-US" sz="2200" dirty="0">
                <a:solidFill>
                  <a:srgbClr val="23AFA8"/>
                </a:solidFill>
                <a:latin typeface="+mj-lt"/>
                <a:cs typeface="+mn-cs"/>
              </a:rPr>
              <a:t>, </a:t>
            </a:r>
            <a:r>
              <a:rPr lang="en-US" sz="2200" dirty="0" err="1">
                <a:solidFill>
                  <a:srgbClr val="23AFA8"/>
                </a:solidFill>
                <a:latin typeface="+mj-lt"/>
                <a:cs typeface="+mn-cs"/>
              </a:rPr>
              <a:t>amelyek</a:t>
            </a:r>
            <a:r>
              <a:rPr lang="en-US" sz="2200" dirty="0">
                <a:solidFill>
                  <a:srgbClr val="23AFA8"/>
                </a:solidFill>
                <a:latin typeface="+mj-lt"/>
                <a:cs typeface="+mn-cs"/>
              </a:rPr>
              <a:t> a </a:t>
            </a:r>
            <a:r>
              <a:rPr lang="en-US" sz="2200" dirty="0" err="1">
                <a:solidFill>
                  <a:srgbClr val="23AFA8"/>
                </a:solidFill>
                <a:latin typeface="+mj-lt"/>
                <a:cs typeface="+mn-cs"/>
              </a:rPr>
              <a:t>biomassza</a:t>
            </a:r>
            <a:r>
              <a:rPr lang="en-US" sz="2200" dirty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en-US" sz="2200" dirty="0" err="1">
                <a:solidFill>
                  <a:srgbClr val="23AFA8"/>
                </a:solidFill>
                <a:latin typeface="+mj-lt"/>
                <a:cs typeface="+mn-cs"/>
              </a:rPr>
              <a:t>alapú</a:t>
            </a:r>
            <a:r>
              <a:rPr lang="en-US" sz="2200" dirty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en-US" sz="2200" dirty="0" err="1">
                <a:solidFill>
                  <a:srgbClr val="23AFA8"/>
                </a:solidFill>
                <a:latin typeface="+mj-lt"/>
                <a:cs typeface="+mn-cs"/>
              </a:rPr>
              <a:t>energiatermelés</a:t>
            </a:r>
            <a:r>
              <a:rPr lang="en-US" sz="2200" dirty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en-US" sz="2200" dirty="0" err="1">
                <a:solidFill>
                  <a:srgbClr val="23AFA8"/>
                </a:solidFill>
                <a:latin typeface="+mj-lt"/>
                <a:cs typeface="+mn-cs"/>
              </a:rPr>
              <a:t>teljes</a:t>
            </a:r>
            <a:r>
              <a:rPr lang="en-US" sz="2200" dirty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en-US" sz="2200" dirty="0" err="1">
                <a:solidFill>
                  <a:srgbClr val="23AFA8"/>
                </a:solidFill>
                <a:latin typeface="+mj-lt"/>
                <a:cs typeface="+mn-cs"/>
              </a:rPr>
              <a:t>vertikumát</a:t>
            </a:r>
            <a:r>
              <a:rPr lang="en-US" sz="2200" dirty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en-US" sz="2200" dirty="0" err="1" smtClean="0">
                <a:solidFill>
                  <a:srgbClr val="23AFA8"/>
                </a:solidFill>
                <a:latin typeface="+mj-lt"/>
                <a:cs typeface="+mn-cs"/>
              </a:rPr>
              <a:t>átfogják</a:t>
            </a:r>
            <a:r>
              <a:rPr lang="hu-HU" sz="2200" dirty="0" smtClean="0">
                <a:solidFill>
                  <a:srgbClr val="23AFA8"/>
                </a:solidFill>
                <a:latin typeface="+mj-lt"/>
                <a:cs typeface="+mn-cs"/>
              </a:rPr>
              <a:t>.</a:t>
            </a:r>
            <a:endParaRPr lang="en-US" sz="2200" dirty="0" smtClean="0">
              <a:solidFill>
                <a:srgbClr val="23AFA8"/>
              </a:solidFill>
              <a:latin typeface="+mj-lt"/>
              <a:cs typeface="+mn-cs"/>
            </a:endParaRP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endParaRPr lang="hu-HU" sz="2200" dirty="0" smtClean="0">
              <a:solidFill>
                <a:srgbClr val="23AFA8"/>
              </a:solidFill>
              <a:latin typeface="+mj-lt"/>
              <a:cs typeface="+mn-cs"/>
            </a:endParaRP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endParaRPr lang="hu-HU" sz="2200" dirty="0" smtClean="0">
              <a:solidFill>
                <a:srgbClr val="23AFA8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421463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421463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421463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718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zövegdoboz 15"/>
          <p:cNvSpPr txBox="1"/>
          <p:nvPr/>
        </p:nvSpPr>
        <p:spPr>
          <a:xfrm>
            <a:off x="954088" y="1439863"/>
            <a:ext cx="7291387" cy="452431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r>
              <a:rPr lang="hu-HU" sz="2600" dirty="0" smtClean="0">
                <a:solidFill>
                  <a:srgbClr val="421463"/>
                </a:solidFill>
                <a:latin typeface="+mj-lt"/>
                <a:cs typeface="+mn-cs"/>
              </a:rPr>
              <a:t>A Q-BICON projekt célja</a:t>
            </a: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sz="2600" dirty="0">
              <a:solidFill>
                <a:srgbClr val="421463"/>
              </a:solidFill>
              <a:latin typeface="+mj-lt"/>
              <a:cs typeface="+mn-cs"/>
            </a:endParaRP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r>
              <a:rPr lang="hu-HU" sz="2200" dirty="0">
                <a:solidFill>
                  <a:srgbClr val="23AFA8"/>
                </a:solidFill>
                <a:latin typeface="+mj-lt"/>
                <a:cs typeface="+mn-cs"/>
              </a:rPr>
              <a:t>egy újszerűen összeállított </a:t>
            </a:r>
            <a:r>
              <a:rPr lang="hu-HU" sz="2200" b="1" dirty="0" smtClean="0">
                <a:solidFill>
                  <a:srgbClr val="23AFA8"/>
                </a:solidFill>
                <a:latin typeface="+mj-lt"/>
                <a:cs typeface="+mn-cs"/>
              </a:rPr>
              <a:t>felnőttképzési </a:t>
            </a:r>
            <a:r>
              <a:rPr lang="hu-HU" sz="2200" b="1" dirty="0">
                <a:solidFill>
                  <a:srgbClr val="23AFA8"/>
                </a:solidFill>
                <a:latin typeface="+mj-lt"/>
                <a:cs typeface="+mn-cs"/>
              </a:rPr>
              <a:t>program </a:t>
            </a:r>
            <a:r>
              <a:rPr lang="hu-HU" sz="2200" dirty="0" smtClean="0">
                <a:solidFill>
                  <a:srgbClr val="23AFA8"/>
                </a:solidFill>
                <a:latin typeface="+mj-lt"/>
                <a:cs typeface="+mn-cs"/>
              </a:rPr>
              <a:t>segítségével </a:t>
            </a:r>
            <a:r>
              <a:rPr lang="hu-HU" sz="2200" dirty="0">
                <a:solidFill>
                  <a:srgbClr val="23AFA8"/>
                </a:solidFill>
                <a:latin typeface="+mj-lt"/>
                <a:cs typeface="+mn-cs"/>
              </a:rPr>
              <a:t>lefedni a </a:t>
            </a:r>
            <a:r>
              <a:rPr lang="en-US" sz="2200" dirty="0" err="1">
                <a:solidFill>
                  <a:srgbClr val="23AFA8"/>
                </a:solidFill>
                <a:latin typeface="+mj-lt"/>
                <a:cs typeface="+mn-cs"/>
              </a:rPr>
              <a:t>biomassza</a:t>
            </a:r>
            <a:r>
              <a:rPr lang="en-US" sz="2200" dirty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en-US" sz="2200" dirty="0" err="1">
                <a:solidFill>
                  <a:srgbClr val="23AFA8"/>
                </a:solidFill>
                <a:latin typeface="+mj-lt"/>
                <a:cs typeface="+mn-cs"/>
              </a:rPr>
              <a:t>alapú</a:t>
            </a:r>
            <a:r>
              <a:rPr lang="en-US" sz="2200" dirty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en-US" sz="2200" dirty="0" err="1">
                <a:solidFill>
                  <a:srgbClr val="23AFA8"/>
                </a:solidFill>
                <a:latin typeface="+mj-lt"/>
                <a:cs typeface="+mn-cs"/>
              </a:rPr>
              <a:t>energiatermelés</a:t>
            </a:r>
            <a:r>
              <a:rPr lang="en-US" sz="2200" dirty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en-US" sz="2200" dirty="0" err="1">
                <a:solidFill>
                  <a:srgbClr val="23AFA8"/>
                </a:solidFill>
                <a:latin typeface="+mj-lt"/>
                <a:cs typeface="+mn-cs"/>
              </a:rPr>
              <a:t>teljes</a:t>
            </a:r>
            <a:r>
              <a:rPr lang="en-US" sz="2200" dirty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en-US" sz="2200" dirty="0" err="1" smtClean="0">
                <a:solidFill>
                  <a:srgbClr val="23AFA8"/>
                </a:solidFill>
                <a:latin typeface="+mj-lt"/>
                <a:cs typeface="+mn-cs"/>
              </a:rPr>
              <a:t>vertikumát</a:t>
            </a:r>
            <a:r>
              <a:rPr lang="hu-HU" sz="2200" dirty="0" smtClean="0">
                <a:solidFill>
                  <a:srgbClr val="23AFA8"/>
                </a:solidFill>
                <a:latin typeface="+mj-lt"/>
                <a:cs typeface="+mn-cs"/>
              </a:rPr>
              <a:t>.</a:t>
            </a: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endParaRPr lang="hu-HU" sz="2200" dirty="0">
              <a:solidFill>
                <a:srgbClr val="23AFA8"/>
              </a:solidFill>
              <a:latin typeface="+mj-lt"/>
              <a:cs typeface="+mn-cs"/>
            </a:endParaRP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r>
              <a:rPr lang="hu-HU" sz="2200" b="1" dirty="0" smtClean="0">
                <a:solidFill>
                  <a:srgbClr val="23AFA8"/>
                </a:solidFill>
                <a:latin typeface="+mj-lt"/>
                <a:cs typeface="+mn-cs"/>
              </a:rPr>
              <a:t>pótolni</a:t>
            </a:r>
            <a:r>
              <a:rPr lang="hu-HU" sz="2200" dirty="0" smtClean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hu-HU" sz="2200" dirty="0">
                <a:solidFill>
                  <a:srgbClr val="23AFA8"/>
                </a:solidFill>
                <a:latin typeface="+mj-lt"/>
                <a:cs typeface="+mn-cs"/>
              </a:rPr>
              <a:t>a biomassza-tanácsadás során tapasztalható </a:t>
            </a:r>
            <a:r>
              <a:rPr lang="hu-HU" sz="2200" b="1" dirty="0" smtClean="0">
                <a:solidFill>
                  <a:srgbClr val="23AFA8"/>
                </a:solidFill>
                <a:latin typeface="+mj-lt"/>
                <a:cs typeface="+mn-cs"/>
              </a:rPr>
              <a:t>ismerethiányt</a:t>
            </a:r>
            <a:r>
              <a:rPr lang="hu-HU" sz="2200" dirty="0">
                <a:solidFill>
                  <a:srgbClr val="23AFA8"/>
                </a:solidFill>
                <a:latin typeface="+mj-lt"/>
                <a:cs typeface="+mn-cs"/>
              </a:rPr>
              <a:t>. </a:t>
            </a:r>
            <a:endParaRPr lang="hu-HU" sz="2200" dirty="0" smtClean="0">
              <a:solidFill>
                <a:srgbClr val="23AFA8"/>
              </a:solidFill>
              <a:latin typeface="+mj-lt"/>
              <a:cs typeface="+mn-cs"/>
            </a:endParaRP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endParaRPr lang="hu-HU" sz="2200" dirty="0">
              <a:solidFill>
                <a:srgbClr val="23AFA8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r>
              <a:rPr lang="hu-HU" sz="2200" dirty="0">
                <a:solidFill>
                  <a:srgbClr val="23AFA8"/>
                </a:solidFill>
                <a:latin typeface="+mj-lt"/>
                <a:cs typeface="+mn-cs"/>
              </a:rPr>
              <a:t>Célcsoport: </a:t>
            </a:r>
            <a:r>
              <a:rPr lang="hu-HU" sz="2200" dirty="0" smtClean="0">
                <a:solidFill>
                  <a:srgbClr val="23AFA8"/>
                </a:solidFill>
                <a:latin typeface="+mj-lt"/>
                <a:cs typeface="+mn-cs"/>
              </a:rPr>
              <a:t>az </a:t>
            </a:r>
            <a:r>
              <a:rPr lang="hu-HU" sz="2200" dirty="0">
                <a:solidFill>
                  <a:srgbClr val="23AFA8"/>
                </a:solidFill>
                <a:latin typeface="+mj-lt"/>
                <a:cs typeface="+mn-cs"/>
              </a:rPr>
              <a:t>ismereteiket bővíteni, szélesíteni kívánó </a:t>
            </a:r>
            <a:r>
              <a:rPr lang="hu-HU" sz="2200" dirty="0" smtClean="0">
                <a:solidFill>
                  <a:srgbClr val="23AFA8"/>
                </a:solidFill>
                <a:latin typeface="+mj-lt"/>
                <a:cs typeface="+mn-cs"/>
              </a:rPr>
              <a:t>agrár-szakemberek, tanácsadók</a:t>
            </a:r>
            <a:r>
              <a:rPr lang="hu-HU" sz="2200" dirty="0">
                <a:solidFill>
                  <a:srgbClr val="23AFA8"/>
                </a:solidFill>
                <a:latin typeface="+mj-lt"/>
                <a:cs typeface="+mn-cs"/>
              </a:rPr>
              <a:t>, projektfejlesztők, finanszírozók, </a:t>
            </a:r>
            <a:r>
              <a:rPr lang="hu-HU" sz="2200" dirty="0" smtClean="0">
                <a:solidFill>
                  <a:srgbClr val="23AFA8"/>
                </a:solidFill>
                <a:latin typeface="+mj-lt"/>
                <a:cs typeface="+mn-cs"/>
              </a:rPr>
              <a:t>energetikusok.</a:t>
            </a:r>
            <a:endParaRPr lang="hu-HU" sz="2200" dirty="0">
              <a:solidFill>
                <a:srgbClr val="23AFA8"/>
              </a:solidFill>
              <a:latin typeface="+mj-lt"/>
              <a:cs typeface="+mn-cs"/>
            </a:endParaRP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endParaRPr lang="hu-HU" sz="2200" dirty="0">
              <a:solidFill>
                <a:srgbClr val="23AFA8"/>
              </a:solidFill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zövegdoboz 15"/>
          <p:cNvSpPr txBox="1"/>
          <p:nvPr/>
        </p:nvSpPr>
        <p:spPr>
          <a:xfrm>
            <a:off x="954088" y="1439863"/>
            <a:ext cx="7291387" cy="794063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r>
              <a:rPr lang="hu-HU" sz="2600" dirty="0" smtClean="0">
                <a:solidFill>
                  <a:srgbClr val="421463"/>
                </a:solidFill>
                <a:latin typeface="+mj-lt"/>
                <a:cs typeface="+mn-cs"/>
              </a:rPr>
              <a:t>A projektről</a:t>
            </a: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sz="2600" dirty="0">
              <a:solidFill>
                <a:srgbClr val="421463"/>
              </a:solidFill>
              <a:latin typeface="+mj-lt"/>
              <a:cs typeface="+mn-cs"/>
            </a:endParaRP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r>
              <a:rPr lang="hu-HU" sz="2200" dirty="0">
                <a:solidFill>
                  <a:srgbClr val="23AFA8"/>
                </a:solidFill>
                <a:latin typeface="+mj-lt"/>
                <a:cs typeface="+mn-cs"/>
              </a:rPr>
              <a:t>A projekt időtartama: 2012. november – 2014. október </a:t>
            </a: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r>
              <a:rPr lang="hu-HU" sz="2200" dirty="0">
                <a:solidFill>
                  <a:srgbClr val="23AFA8"/>
                </a:solidFill>
                <a:latin typeface="+mj-lt"/>
                <a:cs typeface="+mn-cs"/>
              </a:rPr>
              <a:t>Támogató: Leonardo Life Long Learning program</a:t>
            </a: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r>
              <a:rPr lang="hu-HU" sz="2200" dirty="0" smtClean="0">
                <a:solidFill>
                  <a:srgbClr val="23AFA8"/>
                </a:solidFill>
                <a:latin typeface="+mj-lt"/>
                <a:cs typeface="+mn-cs"/>
              </a:rPr>
              <a:t>Projektvezető</a:t>
            </a:r>
            <a:r>
              <a:rPr lang="hu-HU" sz="2200" dirty="0">
                <a:solidFill>
                  <a:srgbClr val="23AFA8"/>
                </a:solidFill>
                <a:latin typeface="+mj-lt"/>
                <a:cs typeface="+mn-cs"/>
              </a:rPr>
              <a:t>:  </a:t>
            </a:r>
            <a:r>
              <a:rPr lang="hu-HU" sz="2200" dirty="0" err="1" smtClean="0">
                <a:solidFill>
                  <a:srgbClr val="23AFA8"/>
                </a:solidFill>
                <a:latin typeface="+mj-lt"/>
                <a:cs typeface="+mn-cs"/>
              </a:rPr>
              <a:t>Fraunhofer</a:t>
            </a:r>
            <a:r>
              <a:rPr lang="hu-HU" sz="2200" dirty="0" smtClean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hu-HU" sz="2200" dirty="0">
                <a:solidFill>
                  <a:srgbClr val="23AFA8"/>
                </a:solidFill>
                <a:latin typeface="+mj-lt"/>
                <a:cs typeface="+mn-cs"/>
              </a:rPr>
              <a:t>MOEZ</a:t>
            </a: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r>
              <a:rPr lang="hu-HU" sz="2200" dirty="0" smtClean="0">
                <a:solidFill>
                  <a:srgbClr val="23AFA8"/>
                </a:solidFill>
                <a:latin typeface="+mj-lt"/>
                <a:cs typeface="+mn-cs"/>
              </a:rPr>
              <a:t>További projektpartnerek</a:t>
            </a:r>
            <a:r>
              <a:rPr lang="hu-HU" sz="2200" dirty="0">
                <a:solidFill>
                  <a:srgbClr val="23AFA8"/>
                </a:solidFill>
                <a:latin typeface="+mj-lt"/>
                <a:cs typeface="+mn-cs"/>
              </a:rPr>
              <a:t>: </a:t>
            </a:r>
            <a:endParaRPr lang="hu-HU" sz="2200" dirty="0" smtClean="0">
              <a:solidFill>
                <a:srgbClr val="23AFA8"/>
              </a:solidFill>
              <a:latin typeface="+mj-lt"/>
              <a:cs typeface="+mn-cs"/>
            </a:endParaRP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endParaRPr lang="hu-HU" sz="2200" dirty="0" smtClean="0">
              <a:solidFill>
                <a:srgbClr val="23AFA8"/>
              </a:solidFill>
              <a:latin typeface="+mj-lt"/>
              <a:cs typeface="+mn-cs"/>
            </a:endParaRPr>
          </a:p>
          <a:p>
            <a:pPr marL="857250" lvl="1" indent="-457200" defTabSz="801654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79179" algn="l"/>
                <a:tab pos="2505170" algn="l"/>
              </a:tabLst>
              <a:defRPr/>
            </a:pPr>
            <a:r>
              <a:rPr lang="hu-HU" sz="2000" dirty="0" smtClean="0">
                <a:solidFill>
                  <a:srgbClr val="23AFA8"/>
                </a:solidFill>
                <a:latin typeface="+mj-lt"/>
                <a:cs typeface="+mn-cs"/>
              </a:rPr>
              <a:t>Energiaklub 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Szakpolitikai Intézet és Módszertani Központ</a:t>
            </a:r>
          </a:p>
          <a:p>
            <a:pPr marL="857250" lvl="1" indent="-457200" defTabSz="801654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79179" algn="l"/>
                <a:tab pos="2505170" algn="l"/>
              </a:tabLst>
              <a:defRPr/>
            </a:pP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Consulting &amp; </a:t>
            </a:r>
            <a:r>
              <a:rPr lang="hu-HU" sz="2000" dirty="0" err="1">
                <a:solidFill>
                  <a:srgbClr val="23AFA8"/>
                </a:solidFill>
                <a:latin typeface="+mj-lt"/>
                <a:cs typeface="+mn-cs"/>
              </a:rPr>
              <a:t>Qualifikation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hu-HU" sz="2000" dirty="0" err="1">
                <a:solidFill>
                  <a:srgbClr val="23AFA8"/>
                </a:solidFill>
                <a:latin typeface="+mj-lt"/>
                <a:cs typeface="+mn-cs"/>
              </a:rPr>
              <a:t>Bildunsgzentrum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hu-HU" sz="2000" dirty="0" err="1">
                <a:solidFill>
                  <a:srgbClr val="23AFA8"/>
                </a:solidFill>
                <a:latin typeface="+mj-lt"/>
                <a:cs typeface="+mn-cs"/>
              </a:rPr>
              <a:t>Haberhauffe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 GmbH (DE)</a:t>
            </a:r>
          </a:p>
          <a:p>
            <a:pPr marL="857250" lvl="1" indent="-457200" defTabSz="801654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79179" algn="l"/>
                <a:tab pos="2505170" algn="l"/>
              </a:tabLst>
              <a:defRPr/>
            </a:pPr>
            <a:r>
              <a:rPr lang="hu-HU" sz="2000" dirty="0" err="1">
                <a:solidFill>
                  <a:srgbClr val="23AFA8"/>
                </a:solidFill>
                <a:latin typeface="+mj-lt"/>
                <a:cs typeface="+mn-cs"/>
              </a:rPr>
              <a:t>Kujawsko-Pomorski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hu-HU" sz="2000" dirty="0" err="1">
                <a:solidFill>
                  <a:srgbClr val="23AFA8"/>
                </a:solidFill>
                <a:latin typeface="+mj-lt"/>
                <a:cs typeface="+mn-cs"/>
              </a:rPr>
              <a:t>Agricultural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hu-HU" sz="2000" dirty="0" err="1">
                <a:solidFill>
                  <a:srgbClr val="23AFA8"/>
                </a:solidFill>
                <a:latin typeface="+mj-lt"/>
                <a:cs typeface="+mn-cs"/>
              </a:rPr>
              <a:t>Advisory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 Centre </a:t>
            </a:r>
            <a:r>
              <a:rPr lang="hu-HU" sz="2000" dirty="0" err="1">
                <a:solidFill>
                  <a:srgbClr val="23AFA8"/>
                </a:solidFill>
                <a:latin typeface="+mj-lt"/>
                <a:cs typeface="+mn-cs"/>
              </a:rPr>
              <a:t>in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hu-HU" sz="2000" dirty="0" err="1">
                <a:solidFill>
                  <a:srgbClr val="23AFA8"/>
                </a:solidFill>
                <a:latin typeface="+mj-lt"/>
                <a:cs typeface="+mn-cs"/>
              </a:rPr>
              <a:t>Minikowo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 (PL)</a:t>
            </a:r>
          </a:p>
          <a:p>
            <a:pPr marL="857250" lvl="1" indent="-457200" defTabSz="801654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79179" algn="l"/>
                <a:tab pos="2505170" algn="l"/>
              </a:tabLst>
              <a:defRPr/>
            </a:pPr>
            <a:r>
              <a:rPr lang="hu-HU" sz="2000" dirty="0" err="1">
                <a:solidFill>
                  <a:srgbClr val="23AFA8"/>
                </a:solidFill>
                <a:latin typeface="+mj-lt"/>
                <a:cs typeface="+mn-cs"/>
              </a:rPr>
              <a:t>Berufsförderungsinstitut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hu-HU" sz="2000" dirty="0" err="1">
                <a:solidFill>
                  <a:srgbClr val="23AFA8"/>
                </a:solidFill>
                <a:latin typeface="+mj-lt"/>
                <a:cs typeface="+mn-cs"/>
              </a:rPr>
              <a:t>Steiermark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 (AT)</a:t>
            </a:r>
          </a:p>
          <a:p>
            <a:pPr marL="857250" lvl="1" indent="-457200" defTabSz="801654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679179" algn="l"/>
                <a:tab pos="2505170" algn="l"/>
              </a:tabLst>
              <a:defRPr/>
            </a:pP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European Center </a:t>
            </a:r>
            <a:r>
              <a:rPr lang="hu-HU" sz="2000" dirty="0" err="1">
                <a:solidFill>
                  <a:srgbClr val="23AFA8"/>
                </a:solidFill>
                <a:latin typeface="+mj-lt"/>
                <a:cs typeface="+mn-cs"/>
              </a:rPr>
              <a:t>for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 Renewable </a:t>
            </a:r>
            <a:r>
              <a:rPr lang="hu-HU" sz="2000" dirty="0" err="1">
                <a:solidFill>
                  <a:srgbClr val="23AFA8"/>
                </a:solidFill>
                <a:latin typeface="+mj-lt"/>
                <a:cs typeface="+mn-cs"/>
              </a:rPr>
              <a:t>Energy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 </a:t>
            </a:r>
            <a:r>
              <a:rPr lang="hu-HU" sz="2000" dirty="0" err="1">
                <a:solidFill>
                  <a:srgbClr val="23AFA8"/>
                </a:solidFill>
                <a:latin typeface="+mj-lt"/>
                <a:cs typeface="+mn-cs"/>
              </a:rPr>
              <a:t>Güssing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 Ltd. (AT)</a:t>
            </a: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en-US" sz="2200" dirty="0">
              <a:solidFill>
                <a:srgbClr val="23AFA8"/>
              </a:solidFill>
              <a:latin typeface="+mj-lt"/>
              <a:cs typeface="+mn-cs"/>
            </a:endParaRP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endParaRPr lang="hu-HU" sz="2200" dirty="0" smtClean="0">
              <a:solidFill>
                <a:srgbClr val="23AFA8"/>
              </a:solidFill>
              <a:latin typeface="+mj-lt"/>
              <a:cs typeface="+mn-cs"/>
            </a:endParaRPr>
          </a:p>
          <a:p>
            <a:pPr marL="342900" indent="-342900" defTabSz="801654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679179" algn="l"/>
                <a:tab pos="2505170" algn="l"/>
              </a:tabLst>
              <a:defRPr/>
            </a:pPr>
            <a:endParaRPr lang="hu-HU" sz="2200" dirty="0" smtClean="0">
              <a:solidFill>
                <a:srgbClr val="23AFA8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421463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421463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421463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</p:txBody>
      </p:sp>
      <p:pic>
        <p:nvPicPr>
          <p:cNvPr id="3" name="Picture 2" descr="Q-BICON_LOGO_72_rgb_sm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4993" y="1205205"/>
            <a:ext cx="1803400" cy="742950"/>
          </a:xfrm>
          <a:prstGeom prst="rect">
            <a:avLst/>
          </a:prstGeom>
          <a:solidFill>
            <a:srgbClr val="23AFA8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833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zövegdoboz 15"/>
          <p:cNvSpPr txBox="1"/>
          <p:nvPr/>
        </p:nvSpPr>
        <p:spPr>
          <a:xfrm>
            <a:off x="976021" y="1439863"/>
            <a:ext cx="7291387" cy="710963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r>
              <a:rPr lang="hu-HU" sz="2600" dirty="0" smtClean="0">
                <a:solidFill>
                  <a:srgbClr val="421463"/>
                </a:solidFill>
                <a:latin typeface="+mj-lt"/>
                <a:cs typeface="+mn-cs"/>
              </a:rPr>
              <a:t>A tervezett képzésről</a:t>
            </a: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sz="2600" dirty="0" smtClean="0">
              <a:solidFill>
                <a:srgbClr val="421463"/>
              </a:solidFill>
              <a:latin typeface="+mj-lt"/>
              <a:cs typeface="+mn-cs"/>
            </a:endParaRPr>
          </a:p>
          <a:p>
            <a:r>
              <a:rPr lang="hu-HU" sz="2000" dirty="0" smtClean="0">
                <a:solidFill>
                  <a:srgbClr val="23AFA8"/>
                </a:solidFill>
                <a:latin typeface="+mj-lt"/>
                <a:cs typeface="+mn-cs"/>
              </a:rPr>
              <a:t>A képzés 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időtartama: 12 hét </a:t>
            </a:r>
            <a:endParaRPr lang="hu-HU" sz="2000" dirty="0" smtClean="0">
              <a:solidFill>
                <a:srgbClr val="23AFA8"/>
              </a:solidFill>
              <a:latin typeface="+mj-lt"/>
              <a:cs typeface="+mn-cs"/>
            </a:endParaRPr>
          </a:p>
          <a:p>
            <a:r>
              <a:rPr lang="hu-HU" sz="2000" dirty="0" smtClean="0">
                <a:solidFill>
                  <a:srgbClr val="23AFA8"/>
                </a:solidFill>
                <a:latin typeface="+mj-lt"/>
                <a:cs typeface="+mn-cs"/>
              </a:rPr>
              <a:t>(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12 hét </a:t>
            </a:r>
            <a:r>
              <a:rPr lang="hu-HU" sz="2000" dirty="0" err="1">
                <a:solidFill>
                  <a:srgbClr val="23AFA8"/>
                </a:solidFill>
                <a:latin typeface="+mj-lt"/>
                <a:cs typeface="+mn-cs"/>
              </a:rPr>
              <a:t>e-learning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, 5*2 nap tantermi oktatással, 1 szakmai kirándulással)</a:t>
            </a:r>
          </a:p>
          <a:p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 </a:t>
            </a:r>
          </a:p>
          <a:p>
            <a:r>
              <a:rPr lang="hu-HU" sz="2000" dirty="0" smtClean="0">
                <a:solidFill>
                  <a:srgbClr val="23AFA8"/>
                </a:solidFill>
                <a:latin typeface="+mj-lt"/>
                <a:cs typeface="+mn-cs"/>
              </a:rPr>
              <a:t>A képzés 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felépítése: </a:t>
            </a:r>
          </a:p>
          <a:p>
            <a:pPr lvl="0"/>
            <a:r>
              <a:rPr lang="hu-HU" sz="2000" dirty="0" smtClean="0">
                <a:solidFill>
                  <a:srgbClr val="23AFA8"/>
                </a:solidFill>
                <a:latin typeface="+mj-lt"/>
                <a:cs typeface="+mn-cs"/>
              </a:rPr>
              <a:t>1. modul: 	Energiarendszerek</a:t>
            </a:r>
            <a:endParaRPr lang="hu-HU" sz="2000" dirty="0">
              <a:solidFill>
                <a:srgbClr val="23AFA8"/>
              </a:solidFill>
              <a:latin typeface="+mj-lt"/>
              <a:cs typeface="+mn-cs"/>
            </a:endParaRPr>
          </a:p>
          <a:p>
            <a:pPr lvl="0"/>
            <a:r>
              <a:rPr lang="hu-HU" sz="2000" dirty="0" smtClean="0">
                <a:solidFill>
                  <a:srgbClr val="23AFA8"/>
                </a:solidFill>
                <a:latin typeface="+mj-lt"/>
                <a:cs typeface="+mn-cs"/>
              </a:rPr>
              <a:t>2. modul: 	A 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biomassza fenntartható felhasználása </a:t>
            </a:r>
            <a:r>
              <a:rPr lang="hu-HU" sz="2000" dirty="0" smtClean="0">
                <a:solidFill>
                  <a:srgbClr val="23AFA8"/>
                </a:solidFill>
                <a:latin typeface="+mj-lt"/>
                <a:cs typeface="+mn-cs"/>
              </a:rPr>
              <a:t>				energetikai 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célokra</a:t>
            </a:r>
          </a:p>
          <a:p>
            <a:pPr lvl="0"/>
            <a:r>
              <a:rPr lang="hu-HU" sz="2000" dirty="0" smtClean="0">
                <a:solidFill>
                  <a:srgbClr val="23AFA8"/>
                </a:solidFill>
                <a:latin typeface="+mj-lt"/>
                <a:cs typeface="+mn-cs"/>
              </a:rPr>
              <a:t>3. modul: 	Projekt 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menedzsment, jogi háttér és finanszírozás</a:t>
            </a:r>
          </a:p>
          <a:p>
            <a:pPr lvl="0"/>
            <a:r>
              <a:rPr lang="hu-HU" sz="2000" dirty="0" smtClean="0">
                <a:solidFill>
                  <a:srgbClr val="23AFA8"/>
                </a:solidFill>
                <a:latin typeface="+mj-lt"/>
                <a:cs typeface="+mn-cs"/>
              </a:rPr>
              <a:t>4. modul: 	Kommunikáció 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és az érintettek bevonása.</a:t>
            </a:r>
          </a:p>
          <a:p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 </a:t>
            </a:r>
          </a:p>
          <a:p>
            <a:r>
              <a:rPr lang="hu-HU" sz="2000" dirty="0" smtClean="0">
                <a:solidFill>
                  <a:srgbClr val="23AFA8"/>
                </a:solidFill>
                <a:latin typeface="+mj-lt"/>
                <a:cs typeface="+mn-cs"/>
              </a:rPr>
              <a:t>Végzettség: </a:t>
            </a:r>
            <a:r>
              <a:rPr lang="hu-HU" sz="2000" dirty="0">
                <a:solidFill>
                  <a:srgbClr val="23AFA8"/>
                </a:solidFill>
                <a:latin typeface="+mj-lt"/>
                <a:cs typeface="+mn-cs"/>
              </a:rPr>
              <a:t>záróvizsga után MSZ EN ISO 17024 tanúsítvány (személyek tanúsítása)</a:t>
            </a: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sz="2200" dirty="0" smtClean="0">
              <a:solidFill>
                <a:srgbClr val="23AFA8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421463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421463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421463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dirty="0">
              <a:solidFill>
                <a:srgbClr val="33BCCF"/>
              </a:solidFill>
              <a:latin typeface="+mj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833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600" dirty="0">
                <a:solidFill>
                  <a:srgbClr val="421463"/>
                </a:solidFill>
                <a:latin typeface="+mj-lt"/>
              </a:rPr>
              <a:t>Projektfázisok</a:t>
            </a:r>
          </a:p>
          <a:p>
            <a:endParaRPr lang="hu-HU" b="1" dirty="0" smtClean="0"/>
          </a:p>
          <a:p>
            <a:endParaRPr lang="hu-HU" dirty="0"/>
          </a:p>
          <a:p>
            <a:endParaRPr lang="hu-HU" dirty="0" smtClean="0"/>
          </a:p>
          <a:p>
            <a:r>
              <a:rPr lang="hu-HU" sz="2400" dirty="0">
                <a:solidFill>
                  <a:schemeClr val="bg1"/>
                </a:solidFill>
              </a:rPr>
              <a:t>Projekt</a:t>
            </a:r>
            <a:r>
              <a:rPr lang="hu-HU" sz="1600" dirty="0">
                <a:solidFill>
                  <a:schemeClr val="bg1"/>
                </a:solidFill>
              </a:rPr>
              <a:t> </a:t>
            </a:r>
            <a:r>
              <a:rPr lang="hu-HU" sz="2400" dirty="0">
                <a:solidFill>
                  <a:schemeClr val="bg1"/>
                </a:solidFill>
              </a:rPr>
              <a:t>kezdete</a:t>
            </a:r>
          </a:p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Lekerekített téglalap 3"/>
          <p:cNvSpPr/>
          <p:nvPr/>
        </p:nvSpPr>
        <p:spPr>
          <a:xfrm>
            <a:off x="2130614" y="2148400"/>
            <a:ext cx="3089429" cy="417251"/>
          </a:xfrm>
          <a:prstGeom prst="roundRect">
            <a:avLst/>
          </a:prstGeom>
          <a:solidFill>
            <a:srgbClr val="23AFA8"/>
          </a:solidFill>
          <a:ln>
            <a:solidFill>
              <a:srgbClr val="1B89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2130614" y="2183909"/>
            <a:ext cx="30894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>
                <a:solidFill>
                  <a:schemeClr val="bg1"/>
                </a:solidFill>
                <a:latin typeface="ApexSansBookST" pitchFamily="2" charset="0"/>
                <a:cs typeface="+mn-cs"/>
              </a:rPr>
              <a:t>Projekt</a:t>
            </a:r>
            <a:r>
              <a:rPr lang="hu-HU" sz="1100" dirty="0">
                <a:solidFill>
                  <a:schemeClr val="bg1"/>
                </a:solidFill>
              </a:rPr>
              <a:t> </a:t>
            </a:r>
            <a:r>
              <a:rPr lang="hu-HU" dirty="0">
                <a:solidFill>
                  <a:schemeClr val="bg1"/>
                </a:solidFill>
                <a:latin typeface="ApexSansBookST" pitchFamily="2" charset="0"/>
                <a:cs typeface="+mn-cs"/>
              </a:rPr>
              <a:t>kezdete</a:t>
            </a:r>
          </a:p>
        </p:txBody>
      </p:sp>
      <p:sp>
        <p:nvSpPr>
          <p:cNvPr id="6" name="Lekerekített téglalap 5"/>
          <p:cNvSpPr/>
          <p:nvPr/>
        </p:nvSpPr>
        <p:spPr>
          <a:xfrm>
            <a:off x="2139492" y="2780212"/>
            <a:ext cx="3117538" cy="417251"/>
          </a:xfrm>
          <a:prstGeom prst="roundRect">
            <a:avLst/>
          </a:prstGeom>
          <a:solidFill>
            <a:srgbClr val="23AFA8"/>
          </a:solidFill>
          <a:ln>
            <a:solidFill>
              <a:srgbClr val="1B89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Piaci igények felmérése</a:t>
            </a:r>
          </a:p>
        </p:txBody>
      </p:sp>
      <p:sp>
        <p:nvSpPr>
          <p:cNvPr id="7" name="Lekerekített téglalap 6"/>
          <p:cNvSpPr/>
          <p:nvPr/>
        </p:nvSpPr>
        <p:spPr>
          <a:xfrm>
            <a:off x="2148370" y="3410550"/>
            <a:ext cx="3117538" cy="417251"/>
          </a:xfrm>
          <a:prstGeom prst="roundRect">
            <a:avLst/>
          </a:prstGeom>
          <a:solidFill>
            <a:srgbClr val="23AFA8"/>
          </a:solidFill>
          <a:ln>
            <a:solidFill>
              <a:srgbClr val="1B89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2112858" y="3446059"/>
            <a:ext cx="32137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>
                <a:solidFill>
                  <a:schemeClr val="bg1"/>
                </a:solidFill>
                <a:latin typeface="ApexSansBookST" pitchFamily="2" charset="0"/>
                <a:cs typeface="+mn-cs"/>
              </a:rPr>
              <a:t>Modulok, tanmenet kialakítása</a:t>
            </a:r>
            <a:endParaRPr lang="hu-HU" dirty="0">
              <a:solidFill>
                <a:schemeClr val="bg1"/>
              </a:solidFill>
              <a:latin typeface="ApexSansBookST" pitchFamily="2" charset="0"/>
              <a:cs typeface="+mn-cs"/>
            </a:endParaRPr>
          </a:p>
        </p:txBody>
      </p:sp>
      <p:sp>
        <p:nvSpPr>
          <p:cNvPr id="9" name="Lekerekített téglalap 8"/>
          <p:cNvSpPr/>
          <p:nvPr/>
        </p:nvSpPr>
        <p:spPr>
          <a:xfrm>
            <a:off x="2157248" y="4033484"/>
            <a:ext cx="3154524" cy="417251"/>
          </a:xfrm>
          <a:prstGeom prst="roundRect">
            <a:avLst/>
          </a:prstGeom>
          <a:solidFill>
            <a:srgbClr val="23AFA8"/>
          </a:solidFill>
          <a:ln>
            <a:solidFill>
              <a:srgbClr val="1B89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Tananyag kidolgozása</a:t>
            </a:r>
          </a:p>
        </p:txBody>
      </p:sp>
      <p:sp>
        <p:nvSpPr>
          <p:cNvPr id="10" name="Lekerekített téglalap 9"/>
          <p:cNvSpPr/>
          <p:nvPr/>
        </p:nvSpPr>
        <p:spPr>
          <a:xfrm>
            <a:off x="2183882" y="4656418"/>
            <a:ext cx="3173754" cy="417251"/>
          </a:xfrm>
          <a:prstGeom prst="roundRect">
            <a:avLst/>
          </a:prstGeom>
          <a:solidFill>
            <a:srgbClr val="23AFA8"/>
          </a:solidFill>
          <a:ln>
            <a:solidFill>
              <a:srgbClr val="1B89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Tesztképzés</a:t>
            </a:r>
          </a:p>
        </p:txBody>
      </p:sp>
      <p:sp>
        <p:nvSpPr>
          <p:cNvPr id="11" name="Lekerekített téglalap 10"/>
          <p:cNvSpPr/>
          <p:nvPr/>
        </p:nvSpPr>
        <p:spPr>
          <a:xfrm>
            <a:off x="2175004" y="5288230"/>
            <a:ext cx="3192984" cy="417251"/>
          </a:xfrm>
          <a:prstGeom prst="roundRect">
            <a:avLst/>
          </a:prstGeom>
          <a:solidFill>
            <a:srgbClr val="23AFA8"/>
          </a:solidFill>
          <a:ln>
            <a:solidFill>
              <a:srgbClr val="1B898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/>
              <a:t>Visszacsatolás – projekt zárása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5655076" y="2185383"/>
            <a:ext cx="2891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23AFA8"/>
                </a:solidFill>
                <a:latin typeface="+mj-lt"/>
                <a:cs typeface="+mn-cs"/>
              </a:rPr>
              <a:t>2012. december</a:t>
            </a:r>
            <a:endParaRPr lang="hu-HU" dirty="0">
              <a:latin typeface="ApexSansBookST" pitchFamily="2" charset="0"/>
              <a:cs typeface="+mn-cs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5655076" y="2790561"/>
            <a:ext cx="29193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23AFA8"/>
                </a:solidFill>
                <a:latin typeface="+mj-lt"/>
                <a:cs typeface="+mn-cs"/>
              </a:rPr>
              <a:t>2013. jan. – márc.</a:t>
            </a:r>
            <a:endParaRPr lang="hu-HU" dirty="0">
              <a:latin typeface="ApexSansBookST" pitchFamily="2" charset="0"/>
              <a:cs typeface="+mn-cs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5655077" y="3416205"/>
            <a:ext cx="2947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23AFA8"/>
                </a:solidFill>
                <a:latin typeface="+mj-lt"/>
                <a:cs typeface="+mn-cs"/>
              </a:rPr>
              <a:t>2013. ápr. – jún.</a:t>
            </a:r>
            <a:endParaRPr lang="hu-HU" dirty="0">
              <a:latin typeface="ApexSansBookST" pitchFamily="2" charset="0"/>
              <a:cs typeface="+mn-cs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5655077" y="4056895"/>
            <a:ext cx="29578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rgbClr val="23AFA8"/>
                </a:solidFill>
                <a:latin typeface="+mj-lt"/>
                <a:cs typeface="+mn-cs"/>
              </a:rPr>
              <a:t>2013. </a:t>
            </a:r>
            <a:r>
              <a:rPr lang="hu-HU" b="1" dirty="0" err="1">
                <a:solidFill>
                  <a:srgbClr val="23AFA8"/>
                </a:solidFill>
                <a:latin typeface="+mj-lt"/>
                <a:cs typeface="+mn-cs"/>
              </a:rPr>
              <a:t>j</a:t>
            </a:r>
            <a:r>
              <a:rPr lang="hu-HU" b="1" dirty="0" err="1" smtClean="0">
                <a:solidFill>
                  <a:srgbClr val="23AFA8"/>
                </a:solidFill>
                <a:latin typeface="+mj-lt"/>
                <a:cs typeface="+mn-cs"/>
              </a:rPr>
              <a:t>úl</a:t>
            </a:r>
            <a:r>
              <a:rPr lang="hu-HU" b="1" dirty="0" smtClean="0">
                <a:solidFill>
                  <a:srgbClr val="23AFA8"/>
                </a:solidFill>
                <a:latin typeface="+mj-lt"/>
                <a:cs typeface="+mn-cs"/>
              </a:rPr>
              <a:t> – 2014. márc.</a:t>
            </a:r>
            <a:endParaRPr lang="hu-HU" b="1" dirty="0">
              <a:latin typeface="ApexSansBookST" pitchFamily="2" charset="0"/>
              <a:cs typeface="+mn-cs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5655077" y="4679829"/>
            <a:ext cx="29681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23AFA8"/>
                </a:solidFill>
                <a:latin typeface="+mj-lt"/>
                <a:cs typeface="+mn-cs"/>
              </a:rPr>
              <a:t>2014. ápr. – 2014. jún.</a:t>
            </a:r>
            <a:endParaRPr lang="hu-HU" dirty="0">
              <a:latin typeface="ApexSansBookST" pitchFamily="2" charset="0"/>
              <a:cs typeface="+mn-cs"/>
            </a:endParaRPr>
          </a:p>
        </p:txBody>
      </p:sp>
      <p:sp>
        <p:nvSpPr>
          <p:cNvPr id="19" name="Szövegdoboz 18"/>
          <p:cNvSpPr txBox="1"/>
          <p:nvPr/>
        </p:nvSpPr>
        <p:spPr>
          <a:xfrm>
            <a:off x="5655077" y="5311641"/>
            <a:ext cx="29696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rgbClr val="23AFA8"/>
                </a:solidFill>
                <a:latin typeface="+mj-lt"/>
                <a:cs typeface="+mn-cs"/>
              </a:rPr>
              <a:t>2014. júl. – 2014. nov.</a:t>
            </a:r>
            <a:endParaRPr lang="hu-HU" dirty="0">
              <a:latin typeface="ApexSansBookST" pitchFamily="2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240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600" dirty="0">
                <a:solidFill>
                  <a:srgbClr val="421463"/>
                </a:solidFill>
                <a:latin typeface="+mj-lt"/>
              </a:rPr>
              <a:t>Célcsoport</a:t>
            </a:r>
          </a:p>
          <a:p>
            <a:endParaRPr lang="hu-HU" sz="2000" b="1" dirty="0" smtClean="0"/>
          </a:p>
          <a:p>
            <a:r>
              <a:rPr lang="hu-HU" sz="2000" b="1" dirty="0" smtClean="0"/>
              <a:t>Tanácsadók, döntéshozók, </a:t>
            </a:r>
            <a:r>
              <a:rPr lang="hu-HU" sz="2000" b="1" dirty="0"/>
              <a:t>és a köz- és privát szférában, valamint civil szervezetekben dolgozó </a:t>
            </a:r>
            <a:r>
              <a:rPr lang="hu-HU" sz="2000" b="1" dirty="0" smtClean="0"/>
              <a:t>szakemberek</a:t>
            </a:r>
          </a:p>
          <a:p>
            <a:endParaRPr lang="hu-HU" sz="2000" dirty="0" smtClean="0"/>
          </a:p>
          <a:p>
            <a:r>
              <a:rPr lang="hu-HU" sz="2000" dirty="0" smtClean="0"/>
              <a:t>A </a:t>
            </a:r>
            <a:r>
              <a:rPr lang="hu-HU" sz="2000" dirty="0"/>
              <a:t>potenciális résztvevők főleg a következő területeken dolgoznak: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000" dirty="0"/>
              <a:t>Mezőgazdaság, erdőgazdaság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000" dirty="0"/>
              <a:t>Hulladékkezelés, épületgépészet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000" dirty="0"/>
              <a:t>Területtervezés és építészet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000" dirty="0"/>
              <a:t>Energiaszolgáltatók, önkormányzatok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000" dirty="0"/>
              <a:t>(</a:t>
            </a:r>
            <a:r>
              <a:rPr lang="hu-HU" sz="2000" dirty="0" err="1"/>
              <a:t>Bio</a:t>
            </a:r>
            <a:r>
              <a:rPr lang="hu-HU" sz="2000" dirty="0"/>
              <a:t>)energiával kapcsolatos szervezetek és egyesületek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5746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r>
              <a:rPr lang="hu-HU" sz="2600" dirty="0" smtClean="0">
                <a:solidFill>
                  <a:srgbClr val="421463"/>
                </a:solidFill>
                <a:latin typeface="+mj-lt"/>
              </a:rPr>
              <a:t>GAK Kft. – Energiaklub </a:t>
            </a:r>
            <a:r>
              <a:rPr lang="hu-HU" sz="2600" dirty="0" smtClean="0">
                <a:solidFill>
                  <a:srgbClr val="421463"/>
                </a:solidFill>
                <a:latin typeface="+mj-lt"/>
              </a:rPr>
              <a:t>együttműködés</a:t>
            </a:r>
            <a:endParaRPr lang="hu-HU" sz="2600" dirty="0" smtClean="0">
              <a:solidFill>
                <a:srgbClr val="421463"/>
              </a:solidFill>
              <a:latin typeface="+mj-lt"/>
            </a:endParaRPr>
          </a:p>
          <a:p>
            <a:pPr defTabSz="801654" fontAlgn="auto">
              <a:spcBef>
                <a:spcPts val="0"/>
              </a:spcBef>
              <a:spcAft>
                <a:spcPts val="0"/>
              </a:spcAft>
              <a:tabLst>
                <a:tab pos="679179" algn="l"/>
                <a:tab pos="2505170" algn="l"/>
              </a:tabLst>
              <a:defRPr/>
            </a:pPr>
            <a:endParaRPr lang="hu-HU" sz="2600" dirty="0">
              <a:solidFill>
                <a:srgbClr val="421463"/>
              </a:solidFill>
              <a:latin typeface="+mj-lt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hu-HU" dirty="0" smtClean="0"/>
              <a:t>A képzést az Energiaklub és a GAK Kft. közösen indítja.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dirty="0" smtClean="0"/>
              <a:t>Cél: </a:t>
            </a:r>
            <a:r>
              <a:rPr lang="hu-HU" dirty="0"/>
              <a:t>a 100% támogatottságú gazdaképzések </a:t>
            </a:r>
            <a:r>
              <a:rPr lang="hu-HU" dirty="0" smtClean="0"/>
              <a:t>körébe beilleszteni.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dirty="0" smtClean="0"/>
              <a:t>Első, ingyenes tesztképzés közös lebonyolítása 2014. tavaszán/nyarán.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5151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945" y="1375746"/>
            <a:ext cx="8146930" cy="5025053"/>
          </a:xfrm>
        </p:spPr>
        <p:txBody>
          <a:bodyPr>
            <a:normAutofit fontScale="92500"/>
          </a:bodyPr>
          <a:lstStyle/>
          <a:p>
            <a:r>
              <a:rPr lang="hu-HU" b="1" dirty="0" smtClean="0"/>
              <a:t>Együttműködés tartalma:</a:t>
            </a:r>
          </a:p>
          <a:p>
            <a:pPr lvl="0"/>
            <a:r>
              <a:rPr lang="hu-HU" dirty="0" smtClean="0"/>
              <a:t>A </a:t>
            </a:r>
            <a:r>
              <a:rPr lang="hu-HU" dirty="0"/>
              <a:t>Q-BICON projekt iránti igény felmérésében való segítség, úgymint: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dirty="0"/>
              <a:t>a GAK rendelkezésére álló, publikus (Gazdaháló) és belső (pl. GAK szaktanácsadók) címlistákra igényfelmérő email küldése,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dirty="0"/>
              <a:t>a beérkezett válaszok értékelése</a:t>
            </a:r>
            <a:r>
              <a:rPr lang="hu-HU" dirty="0" smtClean="0"/>
              <a:t>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hu-HU" dirty="0" smtClean="0"/>
              <a:t>az </a:t>
            </a:r>
            <a:r>
              <a:rPr lang="hu-HU" dirty="0"/>
              <a:t>eredményekről az EK tájékoztatása, legkésőbb június 25-ig</a:t>
            </a:r>
            <a:r>
              <a:rPr lang="hu-HU" dirty="0" smtClean="0"/>
              <a:t>.</a:t>
            </a:r>
          </a:p>
          <a:p>
            <a:pPr lvl="0"/>
            <a:r>
              <a:rPr lang="hu-HU" dirty="0"/>
              <a:t>A Q-BICON képzési program kialakításában való részvétel (a projekt ütemtervének és az EK bevonásának függvényében).</a:t>
            </a:r>
          </a:p>
          <a:p>
            <a:pPr lvl="0"/>
            <a:r>
              <a:rPr lang="hu-HU" dirty="0"/>
              <a:t>A Q-BICON projekt eredményeinek honlapon, hírlevélben való népszerűsítése.</a:t>
            </a:r>
          </a:p>
          <a:p>
            <a:pPr lvl="0"/>
            <a:r>
              <a:rPr lang="hu-HU" dirty="0"/>
              <a:t>Az igényfelmérés eredményének függvényében </a:t>
            </a:r>
            <a:r>
              <a:rPr lang="hu-HU" dirty="0" smtClean="0"/>
              <a:t>GAK a </a:t>
            </a:r>
            <a:r>
              <a:rPr lang="hu-HU" dirty="0"/>
              <a:t>Q-BICON képzést fenntartja, </a:t>
            </a:r>
            <a:r>
              <a:rPr lang="hu-HU" dirty="0" smtClean="0"/>
              <a:t>a </a:t>
            </a:r>
            <a:r>
              <a:rPr lang="hu-HU" dirty="0"/>
              <a:t>programot a képzési kínálatába felveszi. </a:t>
            </a:r>
            <a:endParaRPr lang="hu-HU" dirty="0" smtClean="0"/>
          </a:p>
          <a:p>
            <a:pPr lvl="0"/>
            <a:r>
              <a:rPr lang="hu-HU" dirty="0" smtClean="0"/>
              <a:t>2014</a:t>
            </a:r>
            <a:r>
              <a:rPr lang="hu-HU" dirty="0"/>
              <a:t>. évi nyári pilot képzés közös bonyolítását, hivatalosan a GAK felnőttképzés hátterével</a:t>
            </a:r>
            <a:r>
              <a:rPr lang="hu-HU" dirty="0" smtClean="0"/>
              <a:t>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0334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1778</TotalTime>
  <Words>516</Words>
  <Application>Microsoft Office PowerPoint</Application>
  <PresentationFormat>On-screen Show (4:3)</PresentationFormat>
  <Paragraphs>123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ApexSansBookST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vargakat</dc:creator>
  <cp:lastModifiedBy>Netrekesz</cp:lastModifiedBy>
  <cp:revision>33</cp:revision>
  <cp:lastPrinted>2013-06-24T12:15:38Z</cp:lastPrinted>
  <dcterms:created xsi:type="dcterms:W3CDTF">2012-11-27T12:32:16Z</dcterms:created>
  <dcterms:modified xsi:type="dcterms:W3CDTF">2013-09-13T12:18:11Z</dcterms:modified>
</cp:coreProperties>
</file>