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8" r:id="rId2"/>
    <p:sldId id="317" r:id="rId3"/>
    <p:sldId id="316" r:id="rId4"/>
    <p:sldId id="322" r:id="rId5"/>
    <p:sldId id="318" r:id="rId6"/>
    <p:sldId id="323" r:id="rId7"/>
    <p:sldId id="324" r:id="rId8"/>
    <p:sldId id="276" r:id="rId9"/>
    <p:sldId id="325" r:id="rId10"/>
    <p:sldId id="297" r:id="rId11"/>
    <p:sldId id="288" r:id="rId12"/>
    <p:sldId id="286" r:id="rId13"/>
    <p:sldId id="287" r:id="rId14"/>
    <p:sldId id="289" r:id="rId15"/>
    <p:sldId id="290" r:id="rId16"/>
    <p:sldId id="291" r:id="rId17"/>
    <p:sldId id="292" r:id="rId18"/>
    <p:sldId id="319" r:id="rId19"/>
    <p:sldId id="326" r:id="rId20"/>
    <p:sldId id="328" r:id="rId21"/>
    <p:sldId id="329" r:id="rId22"/>
    <p:sldId id="299" r:id="rId23"/>
    <p:sldId id="305" r:id="rId24"/>
    <p:sldId id="306" r:id="rId25"/>
    <p:sldId id="300" r:id="rId26"/>
    <p:sldId id="301" r:id="rId27"/>
    <p:sldId id="302" r:id="rId28"/>
    <p:sldId id="320" r:id="rId29"/>
    <p:sldId id="321" r:id="rId30"/>
    <p:sldId id="331" r:id="rId31"/>
    <p:sldId id="332" r:id="rId32"/>
    <p:sldId id="313" r:id="rId33"/>
    <p:sldId id="295" r:id="rId34"/>
    <p:sldId id="296"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rragh.coakley"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45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F32708-BCCA-4CF9-A6CD-2A21F3568322}" type="datetimeFigureOut">
              <a:rPr lang="en-US" smtClean="0"/>
              <a:pPr/>
              <a:t>9/12/2013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F2D7CF-002B-4623-AFEB-A308E272ABD3}" type="slidenum">
              <a:rPr lang="en-US" smtClean="0"/>
              <a:pPr/>
              <a:t>‹#›</a:t>
            </a:fld>
            <a:endParaRPr lang="en-US"/>
          </a:p>
        </p:txBody>
      </p:sp>
    </p:spTree>
    <p:extLst>
      <p:ext uri="{BB962C8B-B14F-4D97-AF65-F5344CB8AC3E}">
        <p14:creationId xmlns:p14="http://schemas.microsoft.com/office/powerpoint/2010/main" val="304457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marR="0" lvl="0" indent="-342900" algn="l" defTabSz="914400" rtl="0" eaLnBrk="1" fontAlgn="auto" latinLnBrk="0" hangingPunct="1">
              <a:lnSpc>
                <a:spcPct val="100000"/>
              </a:lnSpc>
              <a:spcBef>
                <a:spcPts val="600"/>
              </a:spcBef>
              <a:spcAft>
                <a:spcPts val="600"/>
              </a:spcAft>
              <a:buClrTx/>
              <a:buSzTx/>
              <a:buFont typeface="Arial" pitchFamily="34" charset="0"/>
              <a:buChar char="•"/>
              <a:tabLst/>
              <a:defRPr/>
            </a:pPr>
            <a:r>
              <a:rPr lang="en-US" sz="2400" dirty="0" smtClean="0">
                <a:latin typeface="Helvetica LT Std" pitchFamily="34" charset="0"/>
              </a:rPr>
              <a:t>Successful assessment of learning outcomes is the pre-condition for the award of credits to a learner.</a:t>
            </a:r>
          </a:p>
          <a:p>
            <a:pPr marL="342900" lvl="0" indent="-342900">
              <a:spcBef>
                <a:spcPts val="600"/>
              </a:spcBef>
              <a:spcAft>
                <a:spcPts val="600"/>
              </a:spcAft>
              <a:buFont typeface="Arial" pitchFamily="34" charset="0"/>
              <a:buChar char="•"/>
              <a:defRPr/>
            </a:pPr>
            <a:r>
              <a:rPr lang="en-US" sz="2400" dirty="0" smtClean="0">
                <a:latin typeface="Helvetica LT Std" pitchFamily="34" charset="0"/>
              </a:rPr>
              <a:t>Statements of learning outcomes should always be accompanied by clear and appropriate assessment criteria for the award of credits, which make it possible to ascertain whether the learner has acquired the desired knowledge, understanding and competences</a:t>
            </a:r>
          </a:p>
          <a:p>
            <a:pPr marL="342900" lvl="0" indent="-342900">
              <a:spcBef>
                <a:spcPts val="600"/>
              </a:spcBef>
              <a:spcAft>
                <a:spcPts val="600"/>
              </a:spcAft>
              <a:buFont typeface="Arial" pitchFamily="34" charset="0"/>
              <a:buChar char="•"/>
              <a:defRPr/>
            </a:pPr>
            <a:r>
              <a:rPr lang="en-US" sz="2400" dirty="0" smtClean="0">
                <a:latin typeface="Helvetica LT Std" pitchFamily="34" charset="0"/>
              </a:rPr>
              <a:t>Two approaches exist: learning outcomes may be either threshold statements (showing the minimum requirements to obtain a pass), or written as reference</a:t>
            </a:r>
            <a:r>
              <a:rPr lang="en-US" sz="2400" baseline="0" dirty="0" smtClean="0">
                <a:latin typeface="Helvetica LT Std" pitchFamily="34" charset="0"/>
              </a:rPr>
              <a:t> </a:t>
            </a:r>
            <a:r>
              <a:rPr lang="en-US" sz="2400" dirty="0" smtClean="0">
                <a:latin typeface="Helvetica LT Std" pitchFamily="34" charset="0"/>
              </a:rPr>
              <a:t>points describing the typical (showing the expected</a:t>
            </a:r>
            <a:r>
              <a:rPr lang="en-US" sz="2400" baseline="0" dirty="0" smtClean="0">
                <a:latin typeface="Helvetica LT Std" pitchFamily="34" charset="0"/>
              </a:rPr>
              <a:t> </a:t>
            </a:r>
            <a:r>
              <a:rPr lang="en-US" sz="2400" dirty="0" smtClean="0">
                <a:latin typeface="Helvetica LT Std" pitchFamily="34" charset="0"/>
              </a:rPr>
              <a:t>level of achievement of successful learners). </a:t>
            </a:r>
          </a:p>
          <a:p>
            <a:pPr marL="342900" lvl="0" indent="-342900">
              <a:spcBef>
                <a:spcPts val="600"/>
              </a:spcBef>
              <a:spcAft>
                <a:spcPts val="600"/>
              </a:spcAft>
              <a:buFont typeface="Arial" pitchFamily="34" charset="0"/>
              <a:buChar char="•"/>
              <a:defRPr/>
            </a:pPr>
            <a:endParaRPr lang="en-US" sz="2400" dirty="0" smtClean="0">
              <a:latin typeface="Helvetica LT Std" pitchFamily="34" charset="0"/>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Credits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60 ECTS credits are attached to the workload of a full-time year of formal academic year learning</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 most cases, student workload ranges from 1500 -1800 hrs for an academic year, whereby one credit corresponds to 25 to 30 hours of work.</a:t>
            </a:r>
          </a:p>
          <a:p>
            <a:pPr marL="1257300" lvl="2" indent="-342900">
              <a:spcBef>
                <a:spcPts val="600"/>
              </a:spcBef>
              <a:spcAft>
                <a:spcPts val="600"/>
              </a:spcAft>
              <a:buFont typeface="Helvetica LT Std" pitchFamily="34" charset="0"/>
              <a:buChar char="−"/>
              <a:defRPr/>
            </a:pPr>
            <a:r>
              <a:rPr lang="en-US" sz="2400" dirty="0" smtClean="0">
                <a:latin typeface="Helvetica LT Std" pitchFamily="34" charset="0"/>
              </a:rPr>
              <a:t>30 ECTS credits =&gt; Semester </a:t>
            </a:r>
          </a:p>
          <a:p>
            <a:pPr marL="1257300" lvl="2" indent="-342900">
              <a:spcBef>
                <a:spcPts val="600"/>
              </a:spcBef>
              <a:spcAft>
                <a:spcPts val="600"/>
              </a:spcAft>
              <a:buFont typeface="Helvetica LT Std" pitchFamily="34" charset="0"/>
              <a:buChar char="−"/>
              <a:defRPr/>
            </a:pPr>
            <a:r>
              <a:rPr lang="en-US" sz="2400" dirty="0" smtClean="0">
                <a:latin typeface="Helvetica LT Std" pitchFamily="34" charset="0"/>
              </a:rPr>
              <a:t>20 ECTS credits =&gt; Trimester</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Each composed of educational components: self-contained, formally structured learning experience (course unit, module, seminar or work placement).</a:t>
            </a:r>
          </a:p>
          <a:p>
            <a:pPr marL="800100" lvl="1" indent="-342900">
              <a:spcBef>
                <a:spcPts val="600"/>
              </a:spcBef>
              <a:spcAft>
                <a:spcPts val="600"/>
              </a:spcAft>
              <a:buFont typeface="Courier New" pitchFamily="49" charset="0"/>
              <a:buChar char="o"/>
              <a:defRPr/>
            </a:pPr>
            <a:endParaRPr lang="en-US" sz="2400" dirty="0" smtClean="0">
              <a:latin typeface="Helvetica LT Std" pitchFamily="34" charset="0"/>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Educational Components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Each component should have a set of learning outcomes, appropriate assessment criteria, defined workload and specified number of ECTS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 allocation is part of curriculum design based on NQF, level &amp; qualifications descriptors.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Generally, the responsibility of higher education institutions and academic staff</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 some cases may be decided by external bodies.</a:t>
            </a:r>
          </a:p>
        </p:txBody>
      </p:sp>
      <p:sp>
        <p:nvSpPr>
          <p:cNvPr id="4" name="Slide Number Placeholder 3"/>
          <p:cNvSpPr>
            <a:spLocks noGrp="1"/>
          </p:cNvSpPr>
          <p:nvPr>
            <p:ph type="sldNum" sz="quarter" idx="10"/>
          </p:nvPr>
        </p:nvSpPr>
        <p:spPr/>
        <p:txBody>
          <a:bodyPr/>
          <a:lstStyle/>
          <a:p>
            <a:fld id="{B9F2D7CF-002B-4623-AFEB-A308E272ABD3}"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Workloads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Institutions must consider the total time needed by students in order to achieve the desired learning outcomes.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learning activities may vary in different countries, institutions and subject areas, but typically the estimated workload will result from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contact hours for the educational component (number of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spent in individual or group work required</a:t>
            </a:r>
            <a:r>
              <a:rPr lang="en-US" sz="2400" baseline="0" dirty="0" smtClean="0">
                <a:latin typeface="Helvetica LT Std" pitchFamily="34" charset="0"/>
              </a:rPr>
              <a:t> </a:t>
            </a:r>
            <a:r>
              <a:rPr lang="en-US" sz="2400" dirty="0" smtClean="0">
                <a:latin typeface="Helvetica LT Std" pitchFamily="34" charset="0"/>
              </a:rPr>
              <a:t>to complete the educational component successfully (i.e. preparation beforehand, </a:t>
            </a:r>
            <a:r>
              <a:rPr lang="en-US" sz="2400" dirty="0" err="1" smtClean="0">
                <a:latin typeface="Helvetica LT Std" pitchFamily="34" charset="0"/>
              </a:rPr>
              <a:t>finalising</a:t>
            </a:r>
            <a:r>
              <a:rPr lang="en-US" sz="2400" baseline="0" dirty="0" smtClean="0">
                <a:latin typeface="Helvetica LT Std" pitchFamily="34" charset="0"/>
              </a:rPr>
              <a:t> </a:t>
            </a:r>
            <a:r>
              <a:rPr lang="en-US" sz="2400" dirty="0" smtClean="0">
                <a:latin typeface="Helvetica LT Std" pitchFamily="34" charset="0"/>
              </a:rPr>
              <a:t>of notes after attendance, required revision,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required to prepare for and undergo the</a:t>
            </a:r>
            <a:r>
              <a:rPr lang="en-US" sz="2400" baseline="0" dirty="0" smtClean="0">
                <a:latin typeface="Helvetica LT Std" pitchFamily="34" charset="0"/>
              </a:rPr>
              <a:t> </a:t>
            </a:r>
            <a:r>
              <a:rPr lang="en-US" sz="2400" dirty="0" smtClean="0">
                <a:latin typeface="Helvetica LT Std" pitchFamily="34" charset="0"/>
              </a:rPr>
              <a:t>assessment procedure</a:t>
            </a:r>
          </a:p>
          <a:p>
            <a:pPr marL="1257300" lvl="2" indent="-342900">
              <a:spcBef>
                <a:spcPts val="600"/>
              </a:spcBef>
              <a:spcAft>
                <a:spcPts val="600"/>
              </a:spcAft>
              <a:buFont typeface="Courier New" pitchFamily="49" charset="0"/>
              <a:buChar char="o"/>
              <a:defRPr/>
            </a:pPr>
            <a:endParaRPr lang="en-US" sz="2400" dirty="0" smtClean="0">
              <a:latin typeface="Helvetica LT Std" pitchFamily="34" charset="0"/>
            </a:endParaRP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Other factors: the entry level of students for whom</a:t>
            </a:r>
            <a:r>
              <a:rPr lang="en-US" sz="2400" baseline="0" dirty="0" smtClean="0">
                <a:latin typeface="Helvetica LT Std" pitchFamily="34" charset="0"/>
              </a:rPr>
              <a:t> </a:t>
            </a:r>
            <a:r>
              <a:rPr lang="en-US" sz="2400" dirty="0" smtClean="0">
                <a:latin typeface="Helvetica LT Std" pitchFamily="34" charset="0"/>
              </a:rPr>
              <a:t>the </a:t>
            </a:r>
            <a:r>
              <a:rPr lang="en-US" sz="2400" dirty="0" err="1" smtClean="0">
                <a:latin typeface="Helvetica LT Std" pitchFamily="34" charset="0"/>
              </a:rPr>
              <a:t>programme</a:t>
            </a:r>
            <a:r>
              <a:rPr lang="en-US" sz="2400" dirty="0" smtClean="0">
                <a:latin typeface="Helvetica LT Std" pitchFamily="34" charset="0"/>
              </a:rPr>
              <a:t> (or its components) is designed; the</a:t>
            </a:r>
            <a:r>
              <a:rPr lang="en-US" sz="2400" baseline="0" dirty="0" smtClean="0">
                <a:latin typeface="Helvetica LT Std" pitchFamily="34" charset="0"/>
              </a:rPr>
              <a:t> </a:t>
            </a:r>
            <a:r>
              <a:rPr lang="en-US" sz="2400" dirty="0" smtClean="0">
                <a:latin typeface="Helvetica LT Std" pitchFamily="34" charset="0"/>
              </a:rPr>
              <a:t>approach to teaching and learning and the learning</a:t>
            </a:r>
            <a:r>
              <a:rPr lang="en-US" sz="2400" baseline="0" dirty="0" smtClean="0">
                <a:latin typeface="Helvetica LT Std" pitchFamily="34" charset="0"/>
              </a:rPr>
              <a:t> </a:t>
            </a:r>
            <a:r>
              <a:rPr lang="en-US" sz="2400" dirty="0" smtClean="0">
                <a:latin typeface="Helvetica LT Std" pitchFamily="34" charset="0"/>
              </a:rPr>
              <a:t>environment (e.g. seminars with small groups of</a:t>
            </a:r>
            <a:r>
              <a:rPr lang="en-US" sz="2400" baseline="0" dirty="0" smtClean="0">
                <a:latin typeface="Helvetica LT Std" pitchFamily="34" charset="0"/>
              </a:rPr>
              <a:t> </a:t>
            </a:r>
            <a:r>
              <a:rPr lang="en-US" sz="2400" dirty="0" smtClean="0">
                <a:latin typeface="Helvetica LT Std" pitchFamily="34" charset="0"/>
              </a:rPr>
              <a:t>students, or lectures with very large numbers of </a:t>
            </a:r>
            <a:r>
              <a:rPr lang="en-US" sz="2400" dirty="0" err="1" smtClean="0">
                <a:latin typeface="Helvetica LT Std" pitchFamily="34" charset="0"/>
              </a:rPr>
              <a:t>stu</a:t>
            </a:r>
            <a:r>
              <a:rPr lang="en-US" sz="2400" dirty="0" smtClean="0">
                <a:latin typeface="Helvetica LT Std" pitchFamily="34" charset="0"/>
              </a:rPr>
              <a:t>-</a:t>
            </a:r>
            <a:r>
              <a:rPr lang="en-US" sz="2400" baseline="0" dirty="0" smtClean="0">
                <a:latin typeface="Helvetica LT Std" pitchFamily="34" charset="0"/>
              </a:rPr>
              <a:t> </a:t>
            </a:r>
            <a:r>
              <a:rPr lang="en-US" sz="2400" dirty="0" smtClean="0">
                <a:latin typeface="Helvetica LT Std" pitchFamily="34" charset="0"/>
              </a:rPr>
              <a:t>dents) and type of facilities available (e.g. language</a:t>
            </a:r>
            <a:r>
              <a:rPr lang="en-US" sz="2400" baseline="0" dirty="0" smtClean="0">
                <a:latin typeface="Helvetica LT Std" pitchFamily="34" charset="0"/>
              </a:rPr>
              <a:t> </a:t>
            </a:r>
            <a:r>
              <a:rPr lang="en-US" sz="2400" dirty="0" smtClean="0">
                <a:latin typeface="Helvetica LT Std" pitchFamily="34" charset="0"/>
              </a:rPr>
              <a:t>laboratory, multi-media room).</a:t>
            </a:r>
          </a:p>
        </p:txBody>
      </p:sp>
      <p:sp>
        <p:nvSpPr>
          <p:cNvPr id="4" name="Slide Number Placeholder 3"/>
          <p:cNvSpPr>
            <a:spLocks noGrp="1"/>
          </p:cNvSpPr>
          <p:nvPr>
            <p:ph type="sldNum" sz="quarter" idx="10"/>
          </p:nvPr>
        </p:nvSpPr>
        <p:spPr/>
        <p:txBody>
          <a:bodyPr/>
          <a:lstStyle/>
          <a:p>
            <a:fld id="{B9F2D7CF-002B-4623-AFEB-A308E272ABD3}"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F2D7CF-002B-4623-AFEB-A308E272ABD3}"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After initial details, bologna agreement built on</a:t>
            </a:r>
          </a:p>
          <a:p>
            <a:r>
              <a:rPr lang="en-US" sz="1200" dirty="0" smtClean="0"/>
              <a:t>Provided common set of descriptors of what education will look like at different levels</a:t>
            </a:r>
          </a:p>
          <a:p>
            <a:r>
              <a:rPr lang="en-US" sz="1200" dirty="0" smtClean="0"/>
              <a:t>Lots of work done trying to explain what a PhD, BA </a:t>
            </a:r>
            <a:r>
              <a:rPr lang="en-US" sz="1200" dirty="0" err="1" smtClean="0"/>
              <a:t>hons</a:t>
            </a:r>
            <a:r>
              <a:rPr lang="en-US" sz="1200" dirty="0" smtClean="0"/>
              <a:t>, etc. “would look like”</a:t>
            </a:r>
          </a:p>
          <a:p>
            <a:r>
              <a:rPr lang="en-US" sz="1200" dirty="0" smtClean="0"/>
              <a:t>E.g.: Skills, knowledge, competence for awards</a:t>
            </a:r>
          </a:p>
          <a:p>
            <a:r>
              <a:rPr lang="en-US" sz="1200" dirty="0" smtClean="0"/>
              <a:t>Makes sense when linked to working context</a:t>
            </a:r>
          </a:p>
          <a:p>
            <a:r>
              <a:rPr lang="en-US" sz="1200" dirty="0" smtClean="0"/>
              <a:t>In each country, National Qualification Authorities took interpretations of these broader frameworks</a:t>
            </a:r>
          </a:p>
          <a:p>
            <a:endParaRPr lang="en-US" dirty="0"/>
          </a:p>
        </p:txBody>
      </p:sp>
      <p:sp>
        <p:nvSpPr>
          <p:cNvPr id="4" name="Slide Number Placeholder 3"/>
          <p:cNvSpPr>
            <a:spLocks noGrp="1"/>
          </p:cNvSpPr>
          <p:nvPr>
            <p:ph type="sldNum" sz="quarter" idx="10"/>
          </p:nvPr>
        </p:nvSpPr>
        <p:spPr/>
        <p:txBody>
          <a:bodyPr/>
          <a:lstStyle/>
          <a:p>
            <a:fld id="{B9F2D7CF-002B-4623-AFEB-A308E272ABD3}"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After initial details, bologna agreement built on</a:t>
            </a:r>
          </a:p>
          <a:p>
            <a:r>
              <a:rPr lang="en-US" sz="1200" dirty="0" smtClean="0"/>
              <a:t>Provided common set of descriptors of what education will look like at different levels</a:t>
            </a:r>
          </a:p>
          <a:p>
            <a:r>
              <a:rPr lang="en-US" sz="1200" dirty="0" smtClean="0"/>
              <a:t>Lots of work done trying to explain what a PhD, BA </a:t>
            </a:r>
            <a:r>
              <a:rPr lang="en-US" sz="1200" dirty="0" err="1" smtClean="0"/>
              <a:t>hons</a:t>
            </a:r>
            <a:r>
              <a:rPr lang="en-US" sz="1200" dirty="0" smtClean="0"/>
              <a:t>, etc. “would look like”</a:t>
            </a:r>
          </a:p>
          <a:p>
            <a:r>
              <a:rPr lang="en-US" sz="1200" dirty="0" smtClean="0"/>
              <a:t>E.g.: Skills, knowledge, competence for awards</a:t>
            </a:r>
          </a:p>
          <a:p>
            <a:r>
              <a:rPr lang="en-US" sz="1200" dirty="0" smtClean="0"/>
              <a:t>Makes sense when linked to working context</a:t>
            </a:r>
          </a:p>
          <a:p>
            <a:r>
              <a:rPr lang="en-US" sz="1200" dirty="0" smtClean="0"/>
              <a:t>In each country, National Qualification Authorities took interpretations of these broader frameworks</a:t>
            </a:r>
          </a:p>
          <a:p>
            <a:endParaRPr lang="en-US" dirty="0"/>
          </a:p>
        </p:txBody>
      </p:sp>
      <p:sp>
        <p:nvSpPr>
          <p:cNvPr id="4" name="Slide Number Placeholder 3"/>
          <p:cNvSpPr>
            <a:spLocks noGrp="1"/>
          </p:cNvSpPr>
          <p:nvPr>
            <p:ph type="sldNum" sz="quarter" idx="10"/>
          </p:nvPr>
        </p:nvSpPr>
        <p:spPr/>
        <p:txBody>
          <a:bodyPr/>
          <a:lstStyle/>
          <a:p>
            <a:fld id="{B9F2D7CF-002B-4623-AFEB-A308E272ABD3}"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After initial details, bologna agreement built on</a:t>
            </a:r>
          </a:p>
          <a:p>
            <a:r>
              <a:rPr lang="en-US" sz="1200" dirty="0" smtClean="0"/>
              <a:t>Provided common set of descriptors of what education will look like at different levels</a:t>
            </a:r>
          </a:p>
          <a:p>
            <a:r>
              <a:rPr lang="en-US" sz="1200" dirty="0" smtClean="0"/>
              <a:t>Lots of work done trying to explain what a PhD, BA </a:t>
            </a:r>
            <a:r>
              <a:rPr lang="en-US" sz="1200" dirty="0" err="1" smtClean="0"/>
              <a:t>hons</a:t>
            </a:r>
            <a:r>
              <a:rPr lang="en-US" sz="1200" dirty="0" smtClean="0"/>
              <a:t>, etc. “would look like”</a:t>
            </a:r>
          </a:p>
          <a:p>
            <a:r>
              <a:rPr lang="en-US" sz="1200" dirty="0" smtClean="0"/>
              <a:t>E.g.: Skills, knowledge, competence for awards</a:t>
            </a:r>
          </a:p>
          <a:p>
            <a:r>
              <a:rPr lang="en-US" sz="1200" dirty="0" smtClean="0"/>
              <a:t>Makes sense when linked to working context</a:t>
            </a:r>
          </a:p>
          <a:p>
            <a:r>
              <a:rPr lang="en-US" sz="1200" dirty="0" smtClean="0"/>
              <a:t>In each country, National Qualification Authorities took interpretations of these broader frameworks</a:t>
            </a:r>
          </a:p>
          <a:p>
            <a:endParaRPr lang="en-US" dirty="0"/>
          </a:p>
        </p:txBody>
      </p:sp>
      <p:sp>
        <p:nvSpPr>
          <p:cNvPr id="4" name="Slide Number Placeholder 3"/>
          <p:cNvSpPr>
            <a:spLocks noGrp="1"/>
          </p:cNvSpPr>
          <p:nvPr>
            <p:ph type="sldNum" sz="quarter" idx="10"/>
          </p:nvPr>
        </p:nvSpPr>
        <p:spPr/>
        <p:txBody>
          <a:bodyPr/>
          <a:lstStyle/>
          <a:p>
            <a:fld id="{B9F2D7CF-002B-4623-AFEB-A308E272ABD3}"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Multi-stage process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Would involve approval from a board of studies from a particular faculty for the right to investigate a </a:t>
            </a:r>
            <a:r>
              <a:rPr lang="en-US" sz="2400" dirty="0" err="1" smtClean="0">
                <a:latin typeface="Helvetica LT Std" pitchFamily="34" charset="0"/>
              </a:rPr>
              <a:t>programme</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feasibility study – involving prospective employers, students, cost study</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goes before heads of </a:t>
            </a:r>
            <a:r>
              <a:rPr lang="en-US" sz="2400" dirty="0" err="1" smtClean="0">
                <a:latin typeface="Helvetica LT Std" pitchFamily="34" charset="0"/>
              </a:rPr>
              <a:t>depts</a:t>
            </a:r>
            <a:r>
              <a:rPr lang="en-US" sz="2400" dirty="0" smtClean="0">
                <a:latin typeface="Helvetica LT Std" pitchFamily="34" charset="0"/>
              </a:rPr>
              <a:t>, etc. &amp; the </a:t>
            </a:r>
            <a:r>
              <a:rPr lang="en-US" sz="2400" dirty="0" err="1" smtClean="0">
                <a:latin typeface="Helvetica LT Std" pitchFamily="34" charset="0"/>
              </a:rPr>
              <a:t>programme</a:t>
            </a:r>
            <a:r>
              <a:rPr lang="en-US" sz="2400" dirty="0" smtClean="0">
                <a:latin typeface="Helvetica LT Std" pitchFamily="34" charset="0"/>
              </a:rPr>
              <a:t> structure &amp; modules are examined</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validation panel w representation from HE &amp; industry.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End up with </a:t>
            </a:r>
            <a:r>
              <a:rPr lang="en-US" sz="2400" dirty="0" err="1" smtClean="0">
                <a:latin typeface="Helvetica LT Std" pitchFamily="34" charset="0"/>
              </a:rPr>
              <a:t>programme</a:t>
            </a:r>
            <a:r>
              <a:rPr lang="en-US" sz="2400" dirty="0" smtClean="0">
                <a:latin typeface="Helvetica LT Std" pitchFamily="34" charset="0"/>
              </a:rPr>
              <a:t> which operates within ECTS framework</a:t>
            </a:r>
          </a:p>
        </p:txBody>
      </p:sp>
      <p:sp>
        <p:nvSpPr>
          <p:cNvPr id="4" name="Slide Number Placeholder 3"/>
          <p:cNvSpPr>
            <a:spLocks noGrp="1"/>
          </p:cNvSpPr>
          <p:nvPr>
            <p:ph type="sldNum" sz="quarter" idx="10"/>
          </p:nvPr>
        </p:nvSpPr>
        <p:spPr/>
        <p:txBody>
          <a:bodyPr/>
          <a:lstStyle/>
          <a:p>
            <a:fld id="{B9F2D7CF-002B-4623-AFEB-A308E272ABD3}" type="slidenum">
              <a:rPr lang="en-US" smtClean="0"/>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Multi-stage process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Would involve approval from a board of studies from a particular faculty for the right to investigate a </a:t>
            </a:r>
            <a:r>
              <a:rPr lang="en-US" sz="2400" dirty="0" err="1" smtClean="0">
                <a:latin typeface="Helvetica LT Std" pitchFamily="34" charset="0"/>
              </a:rPr>
              <a:t>programme</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feasibility study – involving prospective employers, students, cost study</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goes before heads of </a:t>
            </a:r>
            <a:r>
              <a:rPr lang="en-US" sz="2400" dirty="0" err="1" smtClean="0">
                <a:latin typeface="Helvetica LT Std" pitchFamily="34" charset="0"/>
              </a:rPr>
              <a:t>depts</a:t>
            </a:r>
            <a:r>
              <a:rPr lang="en-US" sz="2400" dirty="0" smtClean="0">
                <a:latin typeface="Helvetica LT Std" pitchFamily="34" charset="0"/>
              </a:rPr>
              <a:t>, etc. &amp; the </a:t>
            </a:r>
            <a:r>
              <a:rPr lang="en-US" sz="2400" dirty="0" err="1" smtClean="0">
                <a:latin typeface="Helvetica LT Std" pitchFamily="34" charset="0"/>
              </a:rPr>
              <a:t>programme</a:t>
            </a:r>
            <a:r>
              <a:rPr lang="en-US" sz="2400" dirty="0" smtClean="0">
                <a:latin typeface="Helvetica LT Std" pitchFamily="34" charset="0"/>
              </a:rPr>
              <a:t> structure &amp; modules are examined</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validation panel w representation from HE &amp; industry.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End up with </a:t>
            </a:r>
            <a:r>
              <a:rPr lang="en-US" sz="2400" dirty="0" err="1" smtClean="0">
                <a:latin typeface="Helvetica LT Std" pitchFamily="34" charset="0"/>
              </a:rPr>
              <a:t>programme</a:t>
            </a:r>
            <a:r>
              <a:rPr lang="en-US" sz="2400" dirty="0" smtClean="0">
                <a:latin typeface="Helvetica LT Std" pitchFamily="34" charset="0"/>
              </a:rPr>
              <a:t> which operates within ECTS framework</a:t>
            </a:r>
          </a:p>
        </p:txBody>
      </p:sp>
      <p:sp>
        <p:nvSpPr>
          <p:cNvPr id="4" name="Slide Number Placeholder 3"/>
          <p:cNvSpPr>
            <a:spLocks noGrp="1"/>
          </p:cNvSpPr>
          <p:nvPr>
            <p:ph type="sldNum" sz="quarter" idx="10"/>
          </p:nvPr>
        </p:nvSpPr>
        <p:spPr/>
        <p:txBody>
          <a:bodyPr/>
          <a:lstStyle/>
          <a:p>
            <a:fld id="{B9F2D7CF-002B-4623-AFEB-A308E272ABD3}"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Workloads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Institutions must consider the total time needed by students in order to achieve the desired learning outcomes.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learning activities may vary in different countries, institutions and subject areas, but typically the estimated workload will result from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contact hours for the educational component (number of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spent in individual or group work required</a:t>
            </a:r>
            <a:r>
              <a:rPr lang="en-US" sz="2400" baseline="0" dirty="0" smtClean="0">
                <a:latin typeface="Helvetica LT Std" pitchFamily="34" charset="0"/>
              </a:rPr>
              <a:t> </a:t>
            </a:r>
            <a:r>
              <a:rPr lang="en-US" sz="2400" dirty="0" smtClean="0">
                <a:latin typeface="Helvetica LT Std" pitchFamily="34" charset="0"/>
              </a:rPr>
              <a:t>to complete the educational component successfully (i.e. preparation beforehand, </a:t>
            </a:r>
            <a:r>
              <a:rPr lang="en-US" sz="2400" dirty="0" err="1" smtClean="0">
                <a:latin typeface="Helvetica LT Std" pitchFamily="34" charset="0"/>
              </a:rPr>
              <a:t>finalising</a:t>
            </a:r>
            <a:r>
              <a:rPr lang="en-US" sz="2400" baseline="0" dirty="0" smtClean="0">
                <a:latin typeface="Helvetica LT Std" pitchFamily="34" charset="0"/>
              </a:rPr>
              <a:t> </a:t>
            </a:r>
            <a:r>
              <a:rPr lang="en-US" sz="2400" dirty="0" smtClean="0">
                <a:latin typeface="Helvetica LT Std" pitchFamily="34" charset="0"/>
              </a:rPr>
              <a:t>of notes after attendance, required revision,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required to prepare for and undergo the</a:t>
            </a:r>
            <a:r>
              <a:rPr lang="en-US" sz="2400" baseline="0" dirty="0" smtClean="0">
                <a:latin typeface="Helvetica LT Std" pitchFamily="34" charset="0"/>
              </a:rPr>
              <a:t> </a:t>
            </a:r>
            <a:r>
              <a:rPr lang="en-US" sz="2400" dirty="0" smtClean="0">
                <a:latin typeface="Helvetica LT Std" pitchFamily="34" charset="0"/>
              </a:rPr>
              <a:t>assessment procedure</a:t>
            </a:r>
          </a:p>
          <a:p>
            <a:pPr marL="1257300" lvl="2" indent="-342900">
              <a:spcBef>
                <a:spcPts val="600"/>
              </a:spcBef>
              <a:spcAft>
                <a:spcPts val="600"/>
              </a:spcAft>
              <a:buFont typeface="Courier New" pitchFamily="49" charset="0"/>
              <a:buChar char="o"/>
              <a:defRPr/>
            </a:pPr>
            <a:endParaRPr lang="en-US" sz="2400" dirty="0" smtClean="0">
              <a:latin typeface="Helvetica LT Std" pitchFamily="34" charset="0"/>
            </a:endParaRP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Other factors: the entry level of students for whom</a:t>
            </a:r>
            <a:r>
              <a:rPr lang="en-US" sz="2400" baseline="0" dirty="0" smtClean="0">
                <a:latin typeface="Helvetica LT Std" pitchFamily="34" charset="0"/>
              </a:rPr>
              <a:t> </a:t>
            </a:r>
            <a:r>
              <a:rPr lang="en-US" sz="2400" dirty="0" smtClean="0">
                <a:latin typeface="Helvetica LT Std" pitchFamily="34" charset="0"/>
              </a:rPr>
              <a:t>the </a:t>
            </a:r>
            <a:r>
              <a:rPr lang="en-US" sz="2400" dirty="0" err="1" smtClean="0">
                <a:latin typeface="Helvetica LT Std" pitchFamily="34" charset="0"/>
              </a:rPr>
              <a:t>programme</a:t>
            </a:r>
            <a:r>
              <a:rPr lang="en-US" sz="2400" dirty="0" smtClean="0">
                <a:latin typeface="Helvetica LT Std" pitchFamily="34" charset="0"/>
              </a:rPr>
              <a:t> (or its components) is designed; the</a:t>
            </a:r>
            <a:r>
              <a:rPr lang="en-US" sz="2400" baseline="0" dirty="0" smtClean="0">
                <a:latin typeface="Helvetica LT Std" pitchFamily="34" charset="0"/>
              </a:rPr>
              <a:t> </a:t>
            </a:r>
            <a:r>
              <a:rPr lang="en-US" sz="2400" dirty="0" smtClean="0">
                <a:latin typeface="Helvetica LT Std" pitchFamily="34" charset="0"/>
              </a:rPr>
              <a:t>approach to teaching and learning and the learning</a:t>
            </a:r>
            <a:r>
              <a:rPr lang="en-US" sz="2400" baseline="0" dirty="0" smtClean="0">
                <a:latin typeface="Helvetica LT Std" pitchFamily="34" charset="0"/>
              </a:rPr>
              <a:t> </a:t>
            </a:r>
            <a:r>
              <a:rPr lang="en-US" sz="2400" dirty="0" smtClean="0">
                <a:latin typeface="Helvetica LT Std" pitchFamily="34" charset="0"/>
              </a:rPr>
              <a:t>environment (e.g. seminars with small groups of</a:t>
            </a:r>
            <a:r>
              <a:rPr lang="en-US" sz="2400" baseline="0" dirty="0" smtClean="0">
                <a:latin typeface="Helvetica LT Std" pitchFamily="34" charset="0"/>
              </a:rPr>
              <a:t> </a:t>
            </a:r>
            <a:r>
              <a:rPr lang="en-US" sz="2400" dirty="0" smtClean="0">
                <a:latin typeface="Helvetica LT Std" pitchFamily="34" charset="0"/>
              </a:rPr>
              <a:t>students, or lectures with very large numbers of </a:t>
            </a:r>
            <a:r>
              <a:rPr lang="en-US" sz="2400" dirty="0" err="1" smtClean="0">
                <a:latin typeface="Helvetica LT Std" pitchFamily="34" charset="0"/>
              </a:rPr>
              <a:t>stu</a:t>
            </a:r>
            <a:r>
              <a:rPr lang="en-US" sz="2400" dirty="0" smtClean="0">
                <a:latin typeface="Helvetica LT Std" pitchFamily="34" charset="0"/>
              </a:rPr>
              <a:t>-</a:t>
            </a:r>
            <a:r>
              <a:rPr lang="en-US" sz="2400" baseline="0" dirty="0" smtClean="0">
                <a:latin typeface="Helvetica LT Std" pitchFamily="34" charset="0"/>
              </a:rPr>
              <a:t> </a:t>
            </a:r>
            <a:r>
              <a:rPr lang="en-US" sz="2400" dirty="0" smtClean="0">
                <a:latin typeface="Helvetica LT Std" pitchFamily="34" charset="0"/>
              </a:rPr>
              <a:t>dents) and type of facilities available (e.g. language</a:t>
            </a:r>
            <a:r>
              <a:rPr lang="en-US" sz="2400" baseline="0" dirty="0" smtClean="0">
                <a:latin typeface="Helvetica LT Std" pitchFamily="34" charset="0"/>
              </a:rPr>
              <a:t> </a:t>
            </a:r>
            <a:r>
              <a:rPr lang="en-US" sz="2400" dirty="0" smtClean="0">
                <a:latin typeface="Helvetica LT Std" pitchFamily="34" charset="0"/>
              </a:rPr>
              <a:t>laboratory, multi-media room).</a:t>
            </a:r>
          </a:p>
        </p:txBody>
      </p:sp>
      <p:sp>
        <p:nvSpPr>
          <p:cNvPr id="4" name="Slide Number Placeholder 3"/>
          <p:cNvSpPr>
            <a:spLocks noGrp="1"/>
          </p:cNvSpPr>
          <p:nvPr>
            <p:ph type="sldNum" sz="quarter" idx="10"/>
          </p:nvPr>
        </p:nvSpPr>
        <p:spPr/>
        <p:txBody>
          <a:bodyPr/>
          <a:lstStyle/>
          <a:p>
            <a:fld id="{B9F2D7CF-002B-4623-AFEB-A308E272ABD3}" type="slidenum">
              <a:rPr lang="en-US" smtClean="0"/>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Workloads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Institutions must consider the total time needed by students in order to achieve the desired learning outcomes.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learning activities may vary in different countries, institutions and subject areas, but typically the estimated workload will result from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contact hours for the educational component (number of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spent in individual or group work required</a:t>
            </a:r>
            <a:r>
              <a:rPr lang="en-US" sz="2400" baseline="0" dirty="0" smtClean="0">
                <a:latin typeface="Helvetica LT Std" pitchFamily="34" charset="0"/>
              </a:rPr>
              <a:t> </a:t>
            </a:r>
            <a:r>
              <a:rPr lang="en-US" sz="2400" dirty="0" smtClean="0">
                <a:latin typeface="Helvetica LT Std" pitchFamily="34" charset="0"/>
              </a:rPr>
              <a:t>to complete the educational component successfully (i.e. preparation beforehand, </a:t>
            </a:r>
            <a:r>
              <a:rPr lang="en-US" sz="2400" dirty="0" err="1" smtClean="0">
                <a:latin typeface="Helvetica LT Std" pitchFamily="34" charset="0"/>
              </a:rPr>
              <a:t>finalising</a:t>
            </a:r>
            <a:r>
              <a:rPr lang="en-US" sz="2400" baseline="0" dirty="0" smtClean="0">
                <a:latin typeface="Helvetica LT Std" pitchFamily="34" charset="0"/>
              </a:rPr>
              <a:t> </a:t>
            </a:r>
            <a:r>
              <a:rPr lang="en-US" sz="2400" dirty="0" smtClean="0">
                <a:latin typeface="Helvetica LT Std" pitchFamily="34" charset="0"/>
              </a:rPr>
              <a:t>of notes after attendance, required revision,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required to prepare for and undergo the</a:t>
            </a:r>
            <a:r>
              <a:rPr lang="en-US" sz="2400" baseline="0" dirty="0" smtClean="0">
                <a:latin typeface="Helvetica LT Std" pitchFamily="34" charset="0"/>
              </a:rPr>
              <a:t> </a:t>
            </a:r>
            <a:r>
              <a:rPr lang="en-US" sz="2400" dirty="0" smtClean="0">
                <a:latin typeface="Helvetica LT Std" pitchFamily="34" charset="0"/>
              </a:rPr>
              <a:t>assessment procedure</a:t>
            </a:r>
          </a:p>
          <a:p>
            <a:pPr marL="1257300" lvl="2" indent="-342900">
              <a:spcBef>
                <a:spcPts val="600"/>
              </a:spcBef>
              <a:spcAft>
                <a:spcPts val="600"/>
              </a:spcAft>
              <a:buFont typeface="Courier New" pitchFamily="49" charset="0"/>
              <a:buChar char="o"/>
              <a:defRPr/>
            </a:pPr>
            <a:endParaRPr lang="en-US" sz="2400" dirty="0" smtClean="0">
              <a:latin typeface="Helvetica LT Std" pitchFamily="34" charset="0"/>
            </a:endParaRP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Other factors: the entry level of students for whom</a:t>
            </a:r>
            <a:r>
              <a:rPr lang="en-US" sz="2400" baseline="0" dirty="0" smtClean="0">
                <a:latin typeface="Helvetica LT Std" pitchFamily="34" charset="0"/>
              </a:rPr>
              <a:t> </a:t>
            </a:r>
            <a:r>
              <a:rPr lang="en-US" sz="2400" dirty="0" smtClean="0">
                <a:latin typeface="Helvetica LT Std" pitchFamily="34" charset="0"/>
              </a:rPr>
              <a:t>the </a:t>
            </a:r>
            <a:r>
              <a:rPr lang="en-US" sz="2400" dirty="0" err="1" smtClean="0">
                <a:latin typeface="Helvetica LT Std" pitchFamily="34" charset="0"/>
              </a:rPr>
              <a:t>programme</a:t>
            </a:r>
            <a:r>
              <a:rPr lang="en-US" sz="2400" dirty="0" smtClean="0">
                <a:latin typeface="Helvetica LT Std" pitchFamily="34" charset="0"/>
              </a:rPr>
              <a:t> (or its components) is designed; the</a:t>
            </a:r>
            <a:r>
              <a:rPr lang="en-US" sz="2400" baseline="0" dirty="0" smtClean="0">
                <a:latin typeface="Helvetica LT Std" pitchFamily="34" charset="0"/>
              </a:rPr>
              <a:t> </a:t>
            </a:r>
            <a:r>
              <a:rPr lang="en-US" sz="2400" dirty="0" smtClean="0">
                <a:latin typeface="Helvetica LT Std" pitchFamily="34" charset="0"/>
              </a:rPr>
              <a:t>approach to teaching and learning and the learning</a:t>
            </a:r>
            <a:r>
              <a:rPr lang="en-US" sz="2400" baseline="0" dirty="0" smtClean="0">
                <a:latin typeface="Helvetica LT Std" pitchFamily="34" charset="0"/>
              </a:rPr>
              <a:t> </a:t>
            </a:r>
            <a:r>
              <a:rPr lang="en-US" sz="2400" dirty="0" smtClean="0">
                <a:latin typeface="Helvetica LT Std" pitchFamily="34" charset="0"/>
              </a:rPr>
              <a:t>environment (e.g. seminars with small groups of</a:t>
            </a:r>
            <a:r>
              <a:rPr lang="en-US" sz="2400" baseline="0" dirty="0" smtClean="0">
                <a:latin typeface="Helvetica LT Std" pitchFamily="34" charset="0"/>
              </a:rPr>
              <a:t> </a:t>
            </a:r>
            <a:r>
              <a:rPr lang="en-US" sz="2400" dirty="0" smtClean="0">
                <a:latin typeface="Helvetica LT Std" pitchFamily="34" charset="0"/>
              </a:rPr>
              <a:t>students, or lectures with very large numbers of </a:t>
            </a:r>
            <a:r>
              <a:rPr lang="en-US" sz="2400" dirty="0" err="1" smtClean="0">
                <a:latin typeface="Helvetica LT Std" pitchFamily="34" charset="0"/>
              </a:rPr>
              <a:t>stu</a:t>
            </a:r>
            <a:r>
              <a:rPr lang="en-US" sz="2400" dirty="0" smtClean="0">
                <a:latin typeface="Helvetica LT Std" pitchFamily="34" charset="0"/>
              </a:rPr>
              <a:t>-</a:t>
            </a:r>
            <a:r>
              <a:rPr lang="en-US" sz="2400" baseline="0" dirty="0" smtClean="0">
                <a:latin typeface="Helvetica LT Std" pitchFamily="34" charset="0"/>
              </a:rPr>
              <a:t> </a:t>
            </a:r>
            <a:r>
              <a:rPr lang="en-US" sz="2400" dirty="0" smtClean="0">
                <a:latin typeface="Helvetica LT Std" pitchFamily="34" charset="0"/>
              </a:rPr>
              <a:t>dents) and type of facilities available (e.g. language</a:t>
            </a:r>
            <a:r>
              <a:rPr lang="en-US" sz="2400" baseline="0" dirty="0" smtClean="0">
                <a:latin typeface="Helvetica LT Std" pitchFamily="34" charset="0"/>
              </a:rPr>
              <a:t> </a:t>
            </a:r>
            <a:r>
              <a:rPr lang="en-US" sz="2400" dirty="0" smtClean="0">
                <a:latin typeface="Helvetica LT Std" pitchFamily="34" charset="0"/>
              </a:rPr>
              <a:t>laboratory, multi-media room).</a:t>
            </a:r>
          </a:p>
        </p:txBody>
      </p:sp>
      <p:sp>
        <p:nvSpPr>
          <p:cNvPr id="4" name="Slide Number Placeholder 3"/>
          <p:cNvSpPr>
            <a:spLocks noGrp="1"/>
          </p:cNvSpPr>
          <p:nvPr>
            <p:ph type="sldNum" sz="quarter" idx="10"/>
          </p:nvPr>
        </p:nvSpPr>
        <p:spPr/>
        <p:txBody>
          <a:bodyPr/>
          <a:lstStyle/>
          <a:p>
            <a:fld id="{B9F2D7CF-002B-4623-AFEB-A308E272ABD3}" type="slidenum">
              <a:rPr lang="en-US" smtClean="0"/>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Workloads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Institutions must consider the total time needed by students in order to achieve the desired learning outcomes.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learning activities may vary in different countries, institutions and subject areas, but typically the estimated workload will result from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contact hours for the educational component (number of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spent in individual or group work required</a:t>
            </a:r>
            <a:r>
              <a:rPr lang="en-US" sz="2400" baseline="0" dirty="0" smtClean="0">
                <a:latin typeface="Helvetica LT Std" pitchFamily="34" charset="0"/>
              </a:rPr>
              <a:t> </a:t>
            </a:r>
            <a:r>
              <a:rPr lang="en-US" sz="2400" dirty="0" smtClean="0">
                <a:latin typeface="Helvetica LT Std" pitchFamily="34" charset="0"/>
              </a:rPr>
              <a:t>to complete the educational component successfully (i.e. preparation beforehand, </a:t>
            </a:r>
            <a:r>
              <a:rPr lang="en-US" sz="2400" dirty="0" err="1" smtClean="0">
                <a:latin typeface="Helvetica LT Std" pitchFamily="34" charset="0"/>
              </a:rPr>
              <a:t>finalising</a:t>
            </a:r>
            <a:r>
              <a:rPr lang="en-US" sz="2400" baseline="0" dirty="0" smtClean="0">
                <a:latin typeface="Helvetica LT Std" pitchFamily="34" charset="0"/>
              </a:rPr>
              <a:t> </a:t>
            </a:r>
            <a:r>
              <a:rPr lang="en-US" sz="2400" dirty="0" smtClean="0">
                <a:latin typeface="Helvetica LT Std" pitchFamily="34" charset="0"/>
              </a:rPr>
              <a:t>of notes after attendance, required revision,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required to prepare for and undergo the</a:t>
            </a:r>
            <a:r>
              <a:rPr lang="en-US" sz="2400" baseline="0" dirty="0" smtClean="0">
                <a:latin typeface="Helvetica LT Std" pitchFamily="34" charset="0"/>
              </a:rPr>
              <a:t> </a:t>
            </a:r>
            <a:r>
              <a:rPr lang="en-US" sz="2400" dirty="0" smtClean="0">
                <a:latin typeface="Helvetica LT Std" pitchFamily="34" charset="0"/>
              </a:rPr>
              <a:t>assessment procedure</a:t>
            </a:r>
          </a:p>
          <a:p>
            <a:pPr marL="1257300" lvl="2" indent="-342900">
              <a:spcBef>
                <a:spcPts val="600"/>
              </a:spcBef>
              <a:spcAft>
                <a:spcPts val="600"/>
              </a:spcAft>
              <a:buFont typeface="Courier New" pitchFamily="49" charset="0"/>
              <a:buChar char="o"/>
              <a:defRPr/>
            </a:pPr>
            <a:endParaRPr lang="en-US" sz="2400" dirty="0" smtClean="0">
              <a:latin typeface="Helvetica LT Std" pitchFamily="34" charset="0"/>
            </a:endParaRP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Other factors: the entry level of students for whom</a:t>
            </a:r>
            <a:r>
              <a:rPr lang="en-US" sz="2400" baseline="0" dirty="0" smtClean="0">
                <a:latin typeface="Helvetica LT Std" pitchFamily="34" charset="0"/>
              </a:rPr>
              <a:t> </a:t>
            </a:r>
            <a:r>
              <a:rPr lang="en-US" sz="2400" dirty="0" smtClean="0">
                <a:latin typeface="Helvetica LT Std" pitchFamily="34" charset="0"/>
              </a:rPr>
              <a:t>the </a:t>
            </a:r>
            <a:r>
              <a:rPr lang="en-US" sz="2400" dirty="0" err="1" smtClean="0">
                <a:latin typeface="Helvetica LT Std" pitchFamily="34" charset="0"/>
              </a:rPr>
              <a:t>programme</a:t>
            </a:r>
            <a:r>
              <a:rPr lang="en-US" sz="2400" dirty="0" smtClean="0">
                <a:latin typeface="Helvetica LT Std" pitchFamily="34" charset="0"/>
              </a:rPr>
              <a:t> (or its components) is designed; the</a:t>
            </a:r>
            <a:r>
              <a:rPr lang="en-US" sz="2400" baseline="0" dirty="0" smtClean="0">
                <a:latin typeface="Helvetica LT Std" pitchFamily="34" charset="0"/>
              </a:rPr>
              <a:t> </a:t>
            </a:r>
            <a:r>
              <a:rPr lang="en-US" sz="2400" dirty="0" smtClean="0">
                <a:latin typeface="Helvetica LT Std" pitchFamily="34" charset="0"/>
              </a:rPr>
              <a:t>approach to teaching and learning and the learning</a:t>
            </a:r>
            <a:r>
              <a:rPr lang="en-US" sz="2400" baseline="0" dirty="0" smtClean="0">
                <a:latin typeface="Helvetica LT Std" pitchFamily="34" charset="0"/>
              </a:rPr>
              <a:t> </a:t>
            </a:r>
            <a:r>
              <a:rPr lang="en-US" sz="2400" dirty="0" smtClean="0">
                <a:latin typeface="Helvetica LT Std" pitchFamily="34" charset="0"/>
              </a:rPr>
              <a:t>environment (e.g. seminars with small groups of</a:t>
            </a:r>
            <a:r>
              <a:rPr lang="en-US" sz="2400" baseline="0" dirty="0" smtClean="0">
                <a:latin typeface="Helvetica LT Std" pitchFamily="34" charset="0"/>
              </a:rPr>
              <a:t> </a:t>
            </a:r>
            <a:r>
              <a:rPr lang="en-US" sz="2400" dirty="0" smtClean="0">
                <a:latin typeface="Helvetica LT Std" pitchFamily="34" charset="0"/>
              </a:rPr>
              <a:t>students, or lectures with very large numbers of </a:t>
            </a:r>
            <a:r>
              <a:rPr lang="en-US" sz="2400" dirty="0" err="1" smtClean="0">
                <a:latin typeface="Helvetica LT Std" pitchFamily="34" charset="0"/>
              </a:rPr>
              <a:t>stu</a:t>
            </a:r>
            <a:r>
              <a:rPr lang="en-US" sz="2400" dirty="0" smtClean="0">
                <a:latin typeface="Helvetica LT Std" pitchFamily="34" charset="0"/>
              </a:rPr>
              <a:t>-</a:t>
            </a:r>
            <a:r>
              <a:rPr lang="en-US" sz="2400" baseline="0" dirty="0" smtClean="0">
                <a:latin typeface="Helvetica LT Std" pitchFamily="34" charset="0"/>
              </a:rPr>
              <a:t> </a:t>
            </a:r>
            <a:r>
              <a:rPr lang="en-US" sz="2400" dirty="0" smtClean="0">
                <a:latin typeface="Helvetica LT Std" pitchFamily="34" charset="0"/>
              </a:rPr>
              <a:t>dents) and type of facilities available (e.g. language</a:t>
            </a:r>
            <a:r>
              <a:rPr lang="en-US" sz="2400" baseline="0" dirty="0" smtClean="0">
                <a:latin typeface="Helvetica LT Std" pitchFamily="34" charset="0"/>
              </a:rPr>
              <a:t> </a:t>
            </a:r>
            <a:r>
              <a:rPr lang="en-US" sz="2400" dirty="0" smtClean="0">
                <a:latin typeface="Helvetica LT Std" pitchFamily="34" charset="0"/>
              </a:rPr>
              <a:t>laboratory, multi-media room).</a:t>
            </a:r>
          </a:p>
        </p:txBody>
      </p:sp>
      <p:sp>
        <p:nvSpPr>
          <p:cNvPr id="4" name="Slide Number Placeholder 3"/>
          <p:cNvSpPr>
            <a:spLocks noGrp="1"/>
          </p:cNvSpPr>
          <p:nvPr>
            <p:ph type="sldNum" sz="quarter" idx="10"/>
          </p:nvPr>
        </p:nvSpPr>
        <p:spPr/>
        <p:txBody>
          <a:bodyPr/>
          <a:lstStyle/>
          <a:p>
            <a:fld id="{B9F2D7CF-002B-4623-AFEB-A308E272ABD3}" type="slidenum">
              <a:rPr lang="en-US" smtClean="0"/>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Workloads</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Institutions must consider the total time needed by students in order to achieve the desired learning outcomes.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learning activities may vary in different countries, institutions and subject areas, but typically the estimated workload will result from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contact hours for the educational component (number of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spent in individual or group work required</a:t>
            </a:r>
            <a:r>
              <a:rPr lang="en-US" sz="2400" baseline="0" dirty="0" smtClean="0">
                <a:latin typeface="Helvetica LT Std" pitchFamily="34" charset="0"/>
              </a:rPr>
              <a:t> </a:t>
            </a:r>
            <a:r>
              <a:rPr lang="en-US" sz="2400" dirty="0" smtClean="0">
                <a:latin typeface="Helvetica LT Std" pitchFamily="34" charset="0"/>
              </a:rPr>
              <a:t>to complete the educational component successfully (i.e. preparation beforehand, </a:t>
            </a:r>
            <a:r>
              <a:rPr lang="en-US" sz="2400" dirty="0" err="1" smtClean="0">
                <a:latin typeface="Helvetica LT Std" pitchFamily="34" charset="0"/>
              </a:rPr>
              <a:t>finalising</a:t>
            </a:r>
            <a:r>
              <a:rPr lang="en-US" sz="2400" baseline="0" dirty="0" smtClean="0">
                <a:latin typeface="Helvetica LT Std" pitchFamily="34" charset="0"/>
              </a:rPr>
              <a:t> </a:t>
            </a:r>
            <a:r>
              <a:rPr lang="en-US" sz="2400" dirty="0" smtClean="0">
                <a:latin typeface="Helvetica LT Std" pitchFamily="34" charset="0"/>
              </a:rPr>
              <a:t>of notes after attendance, required revision,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The time required to prepare for and undergo the</a:t>
            </a:r>
            <a:r>
              <a:rPr lang="en-US" sz="2400" baseline="0" dirty="0" smtClean="0">
                <a:latin typeface="Helvetica LT Std" pitchFamily="34" charset="0"/>
              </a:rPr>
              <a:t> </a:t>
            </a:r>
            <a:r>
              <a:rPr lang="en-US" sz="2400" dirty="0" smtClean="0">
                <a:latin typeface="Helvetica LT Std" pitchFamily="34" charset="0"/>
              </a:rPr>
              <a:t>assessment procedure</a:t>
            </a:r>
          </a:p>
          <a:p>
            <a:pPr marL="1257300" lvl="2" indent="-342900">
              <a:spcBef>
                <a:spcPts val="600"/>
              </a:spcBef>
              <a:spcAft>
                <a:spcPts val="600"/>
              </a:spcAft>
              <a:buFont typeface="Courier New" pitchFamily="49" charset="0"/>
              <a:buChar char="o"/>
              <a:defRPr/>
            </a:pPr>
            <a:endParaRPr lang="en-US" sz="2400" dirty="0" smtClean="0">
              <a:latin typeface="Helvetica LT Std" pitchFamily="34" charset="0"/>
            </a:endParaRP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Other factors: the entry level of students for whom</a:t>
            </a:r>
            <a:r>
              <a:rPr lang="en-US" sz="2400" baseline="0" dirty="0" smtClean="0">
                <a:latin typeface="Helvetica LT Std" pitchFamily="34" charset="0"/>
              </a:rPr>
              <a:t> </a:t>
            </a:r>
            <a:r>
              <a:rPr lang="en-US" sz="2400" dirty="0" smtClean="0">
                <a:latin typeface="Helvetica LT Std" pitchFamily="34" charset="0"/>
              </a:rPr>
              <a:t>the </a:t>
            </a:r>
            <a:r>
              <a:rPr lang="en-US" sz="2400" dirty="0" err="1" smtClean="0">
                <a:latin typeface="Helvetica LT Std" pitchFamily="34" charset="0"/>
              </a:rPr>
              <a:t>programme</a:t>
            </a:r>
            <a:r>
              <a:rPr lang="en-US" sz="2400" dirty="0" smtClean="0">
                <a:latin typeface="Helvetica LT Std" pitchFamily="34" charset="0"/>
              </a:rPr>
              <a:t> (or its components) is designed; the</a:t>
            </a:r>
            <a:r>
              <a:rPr lang="en-US" sz="2400" baseline="0" dirty="0" smtClean="0">
                <a:latin typeface="Helvetica LT Std" pitchFamily="34" charset="0"/>
              </a:rPr>
              <a:t> </a:t>
            </a:r>
            <a:r>
              <a:rPr lang="en-US" sz="2400" dirty="0" smtClean="0">
                <a:latin typeface="Helvetica LT Std" pitchFamily="34" charset="0"/>
              </a:rPr>
              <a:t>approach to teaching and learning and the learning</a:t>
            </a:r>
            <a:r>
              <a:rPr lang="en-US" sz="2400" baseline="0" dirty="0" smtClean="0">
                <a:latin typeface="Helvetica LT Std" pitchFamily="34" charset="0"/>
              </a:rPr>
              <a:t> </a:t>
            </a:r>
            <a:r>
              <a:rPr lang="en-US" sz="2400" dirty="0" smtClean="0">
                <a:latin typeface="Helvetica LT Std" pitchFamily="34" charset="0"/>
              </a:rPr>
              <a:t>environment (e.g. seminars with small groups of</a:t>
            </a:r>
            <a:r>
              <a:rPr lang="en-US" sz="2400" baseline="0" dirty="0" smtClean="0">
                <a:latin typeface="Helvetica LT Std" pitchFamily="34" charset="0"/>
              </a:rPr>
              <a:t> </a:t>
            </a:r>
            <a:r>
              <a:rPr lang="en-US" sz="2400" dirty="0" smtClean="0">
                <a:latin typeface="Helvetica LT Std" pitchFamily="34" charset="0"/>
              </a:rPr>
              <a:t>students, or lectures with very large numbers of </a:t>
            </a:r>
            <a:r>
              <a:rPr lang="en-US" sz="2400" dirty="0" err="1" smtClean="0">
                <a:latin typeface="Helvetica LT Std" pitchFamily="34" charset="0"/>
              </a:rPr>
              <a:t>stu</a:t>
            </a:r>
            <a:r>
              <a:rPr lang="en-US" sz="2400" dirty="0" smtClean="0">
                <a:latin typeface="Helvetica LT Std" pitchFamily="34" charset="0"/>
              </a:rPr>
              <a:t>-</a:t>
            </a:r>
            <a:r>
              <a:rPr lang="en-US" sz="2400" baseline="0" dirty="0" smtClean="0">
                <a:latin typeface="Helvetica LT Std" pitchFamily="34" charset="0"/>
              </a:rPr>
              <a:t> </a:t>
            </a:r>
            <a:r>
              <a:rPr lang="en-US" sz="2400" dirty="0" smtClean="0">
                <a:latin typeface="Helvetica LT Std" pitchFamily="34" charset="0"/>
              </a:rPr>
              <a:t>dents) and type of facilities available (e.g. language</a:t>
            </a:r>
            <a:r>
              <a:rPr lang="en-US" sz="2400" baseline="0" dirty="0" smtClean="0">
                <a:latin typeface="Helvetica LT Std" pitchFamily="34" charset="0"/>
              </a:rPr>
              <a:t> </a:t>
            </a:r>
            <a:r>
              <a:rPr lang="en-US" sz="2400" dirty="0" smtClean="0">
                <a:latin typeface="Helvetica LT Std" pitchFamily="34" charset="0"/>
              </a:rPr>
              <a:t>laboratory, multi-media room).</a:t>
            </a:r>
          </a:p>
        </p:txBody>
      </p:sp>
      <p:sp>
        <p:nvSpPr>
          <p:cNvPr id="4" name="Slide Number Placeholder 3"/>
          <p:cNvSpPr>
            <a:spLocks noGrp="1"/>
          </p:cNvSpPr>
          <p:nvPr>
            <p:ph type="sldNum" sz="quarter" idx="10"/>
          </p:nvPr>
        </p:nvSpPr>
        <p:spPr/>
        <p:txBody>
          <a:bodyPr/>
          <a:lstStyle/>
          <a:p>
            <a:fld id="{B9F2D7CF-002B-4623-AFEB-A308E272ABD3}"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ct val="20000"/>
              </a:spcBef>
              <a:buFontTx/>
              <a:buNone/>
              <a:defRPr/>
            </a:pPr>
            <a:r>
              <a:rPr lang="en-US" sz="1200" dirty="0" smtClean="0"/>
              <a:t>Scenarios that underline need to have system to allow people to transfer credits?</a:t>
            </a:r>
          </a:p>
          <a:p>
            <a:pPr marL="342900" lvl="0" indent="-342900">
              <a:spcBef>
                <a:spcPct val="20000"/>
              </a:spcBef>
              <a:buFontTx/>
              <a:buNone/>
              <a:defRPr/>
            </a:pP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US" sz="1200" dirty="0" smtClean="0"/>
              <a:t>Similar ideas to the concepts that would be given for the need for e-learning standards:</a:t>
            </a:r>
          </a:p>
          <a:p>
            <a:pPr marL="342900" lvl="0" indent="-342900">
              <a:spcBef>
                <a:spcPct val="20000"/>
              </a:spcBef>
              <a:buFontTx/>
              <a:buChar char="-"/>
              <a:defRPr/>
            </a:pPr>
            <a:r>
              <a:rPr lang="en-US" sz="1200" dirty="0" smtClean="0"/>
              <a:t>Interoperability</a:t>
            </a:r>
          </a:p>
          <a:p>
            <a:pPr marL="342900" lvl="0" indent="-342900">
              <a:spcBef>
                <a:spcPct val="20000"/>
              </a:spcBef>
              <a:buFontTx/>
              <a:buChar char="-"/>
              <a:defRPr/>
            </a:pPr>
            <a:r>
              <a:rPr lang="en-US" sz="1200" dirty="0" smtClean="0"/>
              <a:t>Comparability across institutes</a:t>
            </a:r>
          </a:p>
          <a:p>
            <a:pPr marL="342900" lvl="0" indent="-342900">
              <a:spcBef>
                <a:spcPct val="20000"/>
              </a:spcBef>
              <a:buFontTx/>
              <a:buChar char="-"/>
              <a:defRPr/>
            </a:pPr>
            <a:r>
              <a:rPr lang="en-US" sz="1200" dirty="0" smtClean="0"/>
              <a:t>Mobility of workforce</a:t>
            </a:r>
          </a:p>
          <a:p>
            <a:pPr marL="342900" lvl="0" indent="-342900">
              <a:spcBef>
                <a:spcPct val="20000"/>
              </a:spcBef>
              <a:buFontTx/>
              <a:buChar char="-"/>
              <a:defRPr/>
            </a:pPr>
            <a:r>
              <a:rPr lang="en-US" sz="1200" dirty="0" smtClean="0"/>
              <a:t>Mobility of EU (mobility projects, </a:t>
            </a:r>
            <a:r>
              <a:rPr lang="en-US" sz="1200" dirty="0" err="1" smtClean="0"/>
              <a:t>erasmus</a:t>
            </a:r>
            <a:r>
              <a:rPr lang="en-US" sz="1200" dirty="0" smtClean="0"/>
              <a:t> exchanges, etc.)</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Helvetica LT Std" pitchFamily="34" charset="0"/>
              </a:rPr>
              <a:t>Academic Qualification System:</a:t>
            </a:r>
          </a:p>
          <a:p>
            <a:r>
              <a:rPr lang="en-US" dirty="0" smtClean="0"/>
              <a:t>Needs similar sizes, aims, etc.</a:t>
            </a:r>
          </a:p>
          <a:p>
            <a:r>
              <a:rPr lang="en-US" dirty="0" smtClean="0"/>
              <a:t>Size of credits</a:t>
            </a:r>
          </a:p>
          <a:p>
            <a:r>
              <a:rPr lang="en-US" dirty="0" smtClean="0"/>
              <a:t>Learner efforts</a:t>
            </a:r>
          </a:p>
          <a:p>
            <a:endParaRPr lang="en-US" dirty="0" smtClean="0"/>
          </a:p>
          <a:p>
            <a:r>
              <a:rPr lang="en-US" dirty="0" smtClean="0"/>
              <a:t>Credits lead to qualifications: Take economical/ mechanical</a:t>
            </a:r>
            <a:r>
              <a:rPr lang="en-US" baseline="0" dirty="0" smtClean="0"/>
              <a:t> </a:t>
            </a:r>
            <a:r>
              <a:rPr lang="en-US" dirty="0" smtClean="0"/>
              <a:t>view RE: hours, credits, etc. </a:t>
            </a:r>
          </a:p>
        </p:txBody>
      </p:sp>
      <p:sp>
        <p:nvSpPr>
          <p:cNvPr id="4" name="Slide Number Placeholder 3"/>
          <p:cNvSpPr>
            <a:spLocks noGrp="1"/>
          </p:cNvSpPr>
          <p:nvPr>
            <p:ph type="sldNum" sz="quarter" idx="10"/>
          </p:nvPr>
        </p:nvSpPr>
        <p:spPr/>
        <p:txBody>
          <a:bodyPr/>
          <a:lstStyle/>
          <a:p>
            <a:fld id="{B9F2D7CF-002B-4623-AFEB-A308E272ABD3}"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Helvetica LT Std" pitchFamily="34" charset="0"/>
              </a:rPr>
              <a:t>Academic Qualification System:</a:t>
            </a:r>
          </a:p>
          <a:p>
            <a:r>
              <a:rPr lang="en-US" dirty="0" smtClean="0"/>
              <a:t>Needs similar sizes, aims, etc.</a:t>
            </a:r>
          </a:p>
          <a:p>
            <a:r>
              <a:rPr lang="en-US" dirty="0" smtClean="0"/>
              <a:t>Size of credits</a:t>
            </a:r>
          </a:p>
          <a:p>
            <a:r>
              <a:rPr lang="en-US" dirty="0" smtClean="0"/>
              <a:t>Learner efforts</a:t>
            </a:r>
          </a:p>
          <a:p>
            <a:endParaRPr lang="en-US" dirty="0" smtClean="0"/>
          </a:p>
          <a:p>
            <a:r>
              <a:rPr lang="en-US" dirty="0" smtClean="0"/>
              <a:t>Credits lead to qualifications: Take economical/ mechanical</a:t>
            </a:r>
            <a:r>
              <a:rPr lang="en-US" baseline="0" dirty="0" smtClean="0"/>
              <a:t> </a:t>
            </a:r>
            <a:r>
              <a:rPr lang="en-US" dirty="0" smtClean="0"/>
              <a:t>view RE: hours, credits, etc. </a:t>
            </a:r>
          </a:p>
        </p:txBody>
      </p:sp>
      <p:sp>
        <p:nvSpPr>
          <p:cNvPr id="4" name="Slide Number Placeholder 3"/>
          <p:cNvSpPr>
            <a:spLocks noGrp="1"/>
          </p:cNvSpPr>
          <p:nvPr>
            <p:ph type="sldNum" sz="quarter" idx="10"/>
          </p:nvPr>
        </p:nvSpPr>
        <p:spPr/>
        <p:txBody>
          <a:bodyPr/>
          <a:lstStyle/>
          <a:p>
            <a:fld id="{B9F2D7CF-002B-4623-AFEB-A308E272ABD3}"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EU Credit Transfer System</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credit accumulation and transfer based on learning outcomes and processes &amp; compatible with the EU Qualifications Framework.</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the workload students need in order to achieve expected learning outcomes.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Learning outcomes describe what a learner is expected to know, understand and be able to do at completion of a process of learning.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Relate to level descriptors in national and EU qualifications frameworks.</a:t>
            </a:r>
          </a:p>
        </p:txBody>
      </p:sp>
      <p:sp>
        <p:nvSpPr>
          <p:cNvPr id="4" name="Slide Number Placeholder 3"/>
          <p:cNvSpPr>
            <a:spLocks noGrp="1"/>
          </p:cNvSpPr>
          <p:nvPr>
            <p:ph type="sldNum" sz="quarter" idx="10"/>
          </p:nvPr>
        </p:nvSpPr>
        <p:spPr/>
        <p:txBody>
          <a:bodyPr/>
          <a:lstStyle/>
          <a:p>
            <a:fld id="{B9F2D7CF-002B-4623-AFEB-A308E272ABD3}"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EU Credit Transfer System</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credit accumulation and transfer based on learning outcomes and processes &amp; compatible with the EU Qualifications Framework.</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the workload students need in order to achieve expected learning outcomes.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Learning outcomes describe what a learner is expected to know, understand and be able to do at completion of a process of learning.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Relate to level descriptors in national and EU qualifications frameworks.</a:t>
            </a:r>
          </a:p>
        </p:txBody>
      </p:sp>
      <p:sp>
        <p:nvSpPr>
          <p:cNvPr id="4" name="Slide Number Placeholder 3"/>
          <p:cNvSpPr>
            <a:spLocks noGrp="1"/>
          </p:cNvSpPr>
          <p:nvPr>
            <p:ph type="sldNum" sz="quarter" idx="10"/>
          </p:nvPr>
        </p:nvSpPr>
        <p:spPr/>
        <p:txBody>
          <a:bodyPr/>
          <a:lstStyle/>
          <a:p>
            <a:fld id="{B9F2D7CF-002B-4623-AFEB-A308E272ABD3}"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spcBef>
                <a:spcPts val="600"/>
              </a:spcBef>
              <a:spcAft>
                <a:spcPts val="600"/>
              </a:spcAft>
              <a:buFont typeface="Arial" pitchFamily="34" charset="0"/>
              <a:buChar char="•"/>
              <a:defRPr/>
            </a:pPr>
            <a:r>
              <a:rPr lang="en-US" sz="2800" dirty="0" smtClean="0">
                <a:latin typeface="Helvetica LT Std" pitchFamily="34" charset="0"/>
              </a:rPr>
              <a:t>EU Credit Transfer System</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credit accumulation and transfer based on learning outcomes and processes &amp; compatible with the EU Qualifications Framework.</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the workload students need in order to achieve expected learning outcomes.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Learning outcomes describe what a learner is expected to know, understand and be able to do at completion of a process of learning. </a:t>
            </a:r>
          </a:p>
          <a:p>
            <a:pPr marL="800100" lvl="1" indent="-342900">
              <a:spcBef>
                <a:spcPts val="600"/>
              </a:spcBef>
              <a:spcAft>
                <a:spcPts val="600"/>
              </a:spcAft>
              <a:buFont typeface="Courier New" pitchFamily="49" charset="0"/>
              <a:buChar char="o"/>
              <a:defRPr/>
            </a:pPr>
            <a:r>
              <a:rPr lang="en-US" sz="2400" smtClean="0">
                <a:latin typeface="Helvetica LT Std" pitchFamily="34" charset="0"/>
              </a:rPr>
              <a:t>Relate to level descriptors in national and EU qualifications frameworks.</a:t>
            </a:r>
            <a:endParaRPr lang="en-US" sz="2400" dirty="0" smtClean="0">
              <a:latin typeface="Helvetica LT Std" pitchFamily="34" charset="0"/>
            </a:endParaRPr>
          </a:p>
        </p:txBody>
      </p:sp>
      <p:sp>
        <p:nvSpPr>
          <p:cNvPr id="4" name="Slide Number Placeholder 3"/>
          <p:cNvSpPr>
            <a:spLocks noGrp="1"/>
          </p:cNvSpPr>
          <p:nvPr>
            <p:ph type="sldNum" sz="quarter" idx="10"/>
          </p:nvPr>
        </p:nvSpPr>
        <p:spPr/>
        <p:txBody>
          <a:bodyPr/>
          <a:lstStyle/>
          <a:p>
            <a:fld id="{B9F2D7CF-002B-4623-AFEB-A308E272ABD3}"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76A4F-72D3-4E26-8650-6256965215AF}" type="datetimeFigureOut">
              <a:rPr lang="en-GB" smtClean="0"/>
              <a:pPr/>
              <a:t>12/09/2013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5BC1EA-09EF-4329-890E-32C65CC7ACE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76A4F-72D3-4E26-8650-6256965215AF}" type="datetimeFigureOut">
              <a:rPr lang="en-GB" smtClean="0"/>
              <a:pPr/>
              <a:t>12/09/2013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C1EA-09EF-4329-890E-32C65CC7ACE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modules.cit.ie/" TargetMode="External"/><Relationship Id="rId3" Type="http://schemas.openxmlformats.org/officeDocument/2006/relationships/image" Target="../media/image3.png"/><Relationship Id="rId7" Type="http://schemas.openxmlformats.org/officeDocument/2006/relationships/hyperlink" Target="http://www.nfq.ie/nfq/en/documents/userguide_marketing_final.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ec.europa.eu/education/lifelong-learning-policy/ects_en.htm" TargetMode="External"/><Relationship Id="rId11" Type="http://schemas.openxmlformats.org/officeDocument/2006/relationships/hyperlink" Target="http://www.ond.vlaanderen.be/hogeronderwijs/bologna/documents/050218_QF_EHEA.pdf" TargetMode="External"/><Relationship Id="rId5" Type="http://schemas.openxmlformats.org/officeDocument/2006/relationships/hyperlink" Target="http://www.scqf.org.uk/" TargetMode="External"/><Relationship Id="rId10" Type="http://schemas.openxmlformats.org/officeDocument/2006/relationships/hyperlink" Target="http://www.crus.ch/dms.php?id=5499" TargetMode="External"/><Relationship Id="rId4" Type="http://schemas.openxmlformats.org/officeDocument/2006/relationships/hyperlink" Target="http://www.nfq.ie/nfq/en/index.html" TargetMode="External"/><Relationship Id="rId9" Type="http://schemas.openxmlformats.org/officeDocument/2006/relationships/hyperlink" Target="http://www.hrk.de/bologna/de/Bologna_Reader_gesamt.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908" y="2571768"/>
            <a:ext cx="928690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685800" y="2819400"/>
            <a:ext cx="7772400" cy="1752600"/>
          </a:xfrm>
        </p:spPr>
        <p:txBody>
          <a:bodyPr>
            <a:noAutofit/>
          </a:bodyPr>
          <a:lstStyle/>
          <a:p>
            <a:pPr>
              <a:spcBef>
                <a:spcPts val="600"/>
              </a:spcBef>
              <a:spcAft>
                <a:spcPts val="600"/>
              </a:spcAft>
            </a:pPr>
            <a:r>
              <a:rPr lang="en-US" sz="5600" dirty="0" smtClean="0">
                <a:solidFill>
                  <a:schemeClr val="bg1"/>
                </a:solidFill>
                <a:latin typeface="Arial" pitchFamily="34" charset="0"/>
                <a:cs typeface="Arial" pitchFamily="34" charset="0"/>
              </a:rPr>
              <a:t>ECTS:</a:t>
            </a:r>
          </a:p>
          <a:p>
            <a:pPr>
              <a:spcBef>
                <a:spcPts val="600"/>
              </a:spcBef>
              <a:spcAft>
                <a:spcPts val="600"/>
              </a:spcAft>
            </a:pPr>
            <a:r>
              <a:rPr lang="en-US" sz="3800" dirty="0" smtClean="0">
                <a:solidFill>
                  <a:schemeClr val="bg1"/>
                </a:solidFill>
                <a:latin typeface="Arial" pitchFamily="34" charset="0"/>
                <a:cs typeface="Arial" pitchFamily="34" charset="0"/>
              </a:rPr>
              <a:t>EU </a:t>
            </a:r>
          </a:p>
          <a:p>
            <a:pPr>
              <a:spcBef>
                <a:spcPts val="600"/>
              </a:spcBef>
              <a:spcAft>
                <a:spcPts val="600"/>
              </a:spcAft>
            </a:pPr>
            <a:r>
              <a:rPr lang="en-US" sz="3800" dirty="0" smtClean="0">
                <a:solidFill>
                  <a:schemeClr val="bg1"/>
                </a:solidFill>
                <a:latin typeface="Arial" pitchFamily="34" charset="0"/>
                <a:cs typeface="Arial" pitchFamily="34" charset="0"/>
              </a:rPr>
              <a:t>CREDIT </a:t>
            </a:r>
          </a:p>
          <a:p>
            <a:pPr>
              <a:spcBef>
                <a:spcPts val="600"/>
              </a:spcBef>
              <a:spcAft>
                <a:spcPts val="600"/>
              </a:spcAft>
            </a:pPr>
            <a:r>
              <a:rPr lang="en-US" sz="3800" dirty="0" smtClean="0">
                <a:solidFill>
                  <a:schemeClr val="bg1"/>
                </a:solidFill>
                <a:latin typeface="Arial" pitchFamily="34" charset="0"/>
                <a:cs typeface="Arial" pitchFamily="34" charset="0"/>
              </a:rPr>
              <a:t>TRANSFER </a:t>
            </a:r>
          </a:p>
          <a:p>
            <a:pPr>
              <a:spcBef>
                <a:spcPts val="600"/>
              </a:spcBef>
              <a:spcAft>
                <a:spcPts val="600"/>
              </a:spcAft>
            </a:pPr>
            <a:r>
              <a:rPr lang="en-US" sz="3800" dirty="0" smtClean="0">
                <a:solidFill>
                  <a:schemeClr val="bg1"/>
                </a:solidFill>
                <a:latin typeface="Arial" pitchFamily="34" charset="0"/>
                <a:cs typeface="Arial" pitchFamily="34" charset="0"/>
              </a:rPr>
              <a:t>SYSTEM</a:t>
            </a:r>
          </a:p>
          <a:p>
            <a:pPr>
              <a:spcBef>
                <a:spcPts val="600"/>
              </a:spcBef>
              <a:spcAft>
                <a:spcPts val="600"/>
              </a:spcAft>
            </a:pPr>
            <a:endParaRPr lang="en-IE" sz="3800" dirty="0" smtClean="0">
              <a:solidFill>
                <a:schemeClr val="bg1"/>
              </a:solidFill>
              <a:latin typeface="Arial" pitchFamily="34" charset="0"/>
              <a:cs typeface="Arial" pitchFamily="34" charset="0"/>
            </a:endParaRPr>
          </a:p>
        </p:txBody>
      </p:sp>
      <p:pic>
        <p:nvPicPr>
          <p:cNvPr id="8" name="Picture 7" descr="smelogo_med.png"/>
          <p:cNvPicPr>
            <a:picLocks noChangeAspect="1"/>
          </p:cNvPicPr>
          <p:nvPr/>
        </p:nvPicPr>
        <p:blipFill>
          <a:blip r:embed="rId2" cstate="print"/>
          <a:stretch>
            <a:fillRect/>
          </a:stretch>
        </p:blipFill>
        <p:spPr>
          <a:xfrm>
            <a:off x="1905000" y="228600"/>
            <a:ext cx="5715000" cy="22193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ECTS Details</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7" name="Picture 6" descr="iconmonstr-magnifier-4-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3405" y="2844800"/>
            <a:ext cx="3175000" cy="3175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Credit Accumulation Systems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credit accumulation and transfer based on learning outcomes and processes &amp; compatible with the EU Qualifications Framework.</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Credits are allocated to entire qualifications or study </a:t>
            </a:r>
            <a:r>
              <a:rPr lang="en-US" sz="2400" dirty="0" err="1" smtClean="0">
                <a:latin typeface="Helvetica LT Std" pitchFamily="34" charset="0"/>
              </a:rPr>
              <a:t>programmes</a:t>
            </a:r>
            <a:r>
              <a:rPr lang="en-US" sz="2400" dirty="0" smtClean="0">
                <a:latin typeface="Helvetica LT Std" pitchFamily="34" charset="0"/>
              </a:rPr>
              <a:t> as well as to their educational components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Credits are awarded to individual students (full-time or part-time)</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Credits may be accumulated with a view to obtaining qualifications (decided by the institution)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EU Credit Transfer System</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Credits awarded in one </a:t>
            </a:r>
            <a:r>
              <a:rPr lang="en-US" sz="2400" dirty="0" err="1" smtClean="0">
                <a:latin typeface="Helvetica LT Std" pitchFamily="34" charset="0"/>
              </a:rPr>
              <a:t>programme</a:t>
            </a:r>
            <a:r>
              <a:rPr lang="en-US" sz="2400" dirty="0" smtClean="0">
                <a:latin typeface="Helvetica LT Std" pitchFamily="34" charset="0"/>
              </a:rPr>
              <a:t> may be transferred into another </a:t>
            </a:r>
            <a:r>
              <a:rPr lang="en-US" sz="2400" dirty="0" err="1" smtClean="0">
                <a:latin typeface="Helvetica LT Std" pitchFamily="34" charset="0"/>
              </a:rPr>
              <a:t>programme</a:t>
            </a:r>
            <a:r>
              <a:rPr lang="en-US" sz="2400" dirty="0" smtClean="0">
                <a:latin typeface="Helvetica LT Std" pitchFamily="34" charset="0"/>
              </a:rPr>
              <a:t>, offered by the same or another institution.</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 transfer and accumulation are facilitated by the use of the ECTS key documents (Course Catalogue, Student Application Form, Learning Agreement and Transcript of Records) as well as the Diploma Supplement.</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Can also apply achieved learning outcomes in other learning contexts or timeframes (formal, non-formal or informal)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ECTS Credits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Based on the workload students need in order to achieve expected learning outcomes. </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Learning outcomes describe what a learner is expected to know, understand and be able to do at completion of a learning process.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Workload indicates the time students typically need to complete all learning activities (lectures, seminars, etc.)</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The number of credits ascribed to each component is based on its formal workload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Learning Outcomes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Successful assessment of learning outcomes is the pre-condition for the award of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Should always be accompanied by clear assessment criteria for the award of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Learning outcomes may be either:</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Threshold statements (showing the minimum requirements to obtain a pass)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Reference points (showing the expected level of achievement of successful learners). </a:t>
            </a:r>
          </a:p>
          <a:p>
            <a:pPr marL="800100" lvl="1" indent="-342900">
              <a:spcBef>
                <a:spcPts val="600"/>
              </a:spcBef>
              <a:spcAft>
                <a:spcPts val="600"/>
              </a:spcAft>
              <a:buFont typeface="Courier New" pitchFamily="49" charset="0"/>
              <a:buChar char="o"/>
              <a:defRPr/>
            </a:pPr>
            <a:endParaRPr lang="en-US" sz="2400" dirty="0" smtClean="0">
              <a:latin typeface="Helvetica LT St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Credits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60 ECTS credits are attached to the workload of a full-time year of formal academic year learning</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 most cases, student workload ranges from 1500 -1800 hrs for an academic year, whereby one credit corresponds to 25 to 30 hours of work.</a:t>
            </a:r>
          </a:p>
          <a:p>
            <a:pPr marL="1257300" lvl="2" indent="-342900">
              <a:spcBef>
                <a:spcPts val="600"/>
              </a:spcBef>
              <a:spcAft>
                <a:spcPts val="600"/>
              </a:spcAft>
              <a:buFont typeface="Helvetica LT Std" pitchFamily="34" charset="0"/>
              <a:buChar char="−"/>
              <a:defRPr/>
            </a:pPr>
            <a:r>
              <a:rPr lang="en-US" sz="2400" dirty="0" smtClean="0">
                <a:latin typeface="Helvetica LT Std" pitchFamily="34" charset="0"/>
              </a:rPr>
              <a:t>30 ECTS credits =&gt; Semester </a:t>
            </a:r>
          </a:p>
          <a:p>
            <a:pPr marL="1257300" lvl="2" indent="-342900">
              <a:spcBef>
                <a:spcPts val="600"/>
              </a:spcBef>
              <a:spcAft>
                <a:spcPts val="600"/>
              </a:spcAft>
              <a:buFont typeface="Helvetica LT Std" pitchFamily="34" charset="0"/>
              <a:buChar char="−"/>
              <a:defRPr/>
            </a:pPr>
            <a:r>
              <a:rPr lang="en-US" sz="2400" dirty="0" smtClean="0">
                <a:latin typeface="Helvetica LT Std" pitchFamily="34" charset="0"/>
              </a:rPr>
              <a:t>20 ECTS credits =&gt; Trimester</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Each composed of educational components: self-contained, formally structured learning experience (course unit, module, seminar or work placement).</a:t>
            </a:r>
          </a:p>
          <a:p>
            <a:pPr marL="800100" lvl="1" indent="-342900">
              <a:spcBef>
                <a:spcPts val="600"/>
              </a:spcBef>
              <a:spcAft>
                <a:spcPts val="600"/>
              </a:spcAft>
              <a:buFont typeface="Courier New" pitchFamily="49" charset="0"/>
              <a:buChar char="o"/>
              <a:defRPr/>
            </a:pPr>
            <a:endParaRPr lang="en-US" sz="2400" dirty="0" smtClean="0">
              <a:latin typeface="Helvetica LT Std"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Educational Components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Each component should have a set of learning outcomes, appropriate assessment criteria, defined workload and specified number of ECTS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Credit allocation is part of curriculum design based on NQF, level &amp; qualifications descriptors.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Generally, the responsibility of higher education institutions and academic staff</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In some cases may be decided by external bodies.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EU Credit Transfer System</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Workloads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Desired learning outcomes decided by Institutions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Estimated workload may vary in different countries, institutions, etc, but typically the sum of:</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Contact hours for the educational component (contact hours per week x number of weeks)</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Time spent in individual or group work required to complete the component (i.e. preparation beforehand, etc.)</a:t>
            </a:r>
          </a:p>
          <a:p>
            <a:pPr marL="1257300" lvl="2" indent="-342900">
              <a:spcBef>
                <a:spcPts val="600"/>
              </a:spcBef>
              <a:spcAft>
                <a:spcPts val="600"/>
              </a:spcAft>
              <a:buFont typeface="Courier New" pitchFamily="49" charset="0"/>
              <a:buChar char="o"/>
              <a:defRPr/>
            </a:pPr>
            <a:r>
              <a:rPr lang="en-US" sz="2400" dirty="0" smtClean="0">
                <a:latin typeface="Helvetica LT Std" pitchFamily="34" charset="0"/>
              </a:rPr>
              <a:t>Time required to prepare for and undergo the assessment procedure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HIGH-LEVEL VIEW</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pic>
        <p:nvPicPr>
          <p:cNvPr id="15" name="Picture 5" descr="C:\Documents and Settings\darragh.coakley\Desktop\SME2\sme-ic5.jpg"/>
          <p:cNvPicPr>
            <a:picLocks noChangeAspect="1" noChangeArrowheads="1"/>
          </p:cNvPicPr>
          <p:nvPr/>
        </p:nvPicPr>
        <p:blipFill>
          <a:blip r:embed="rId4" cstate="print"/>
          <a:srcRect/>
          <a:stretch>
            <a:fillRect/>
          </a:stretch>
        </p:blipFill>
        <p:spPr bwMode="auto">
          <a:xfrm>
            <a:off x="1241778" y="1752600"/>
            <a:ext cx="6660445" cy="4876800"/>
          </a:xfrm>
          <a:prstGeom prst="rect">
            <a:avLst/>
          </a:prstGeom>
          <a:noFill/>
        </p:spPr>
      </p:pic>
    </p:spTree>
    <p:extLst>
      <p:ext uri="{BB962C8B-B14F-4D97-AF65-F5344CB8AC3E}">
        <p14:creationId xmlns:p14="http://schemas.microsoft.com/office/powerpoint/2010/main" val="1101416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EHEA </a:t>
            </a:r>
            <a:r>
              <a:rPr lang="en-US" sz="2600" cap="all" dirty="0" err="1" smtClean="0">
                <a:solidFill>
                  <a:schemeClr val="bg1"/>
                </a:solidFill>
                <a:latin typeface="Helvetica LT Std" pitchFamily="34" charset="0"/>
                <a:cs typeface="Arial" pitchFamily="34" charset="0"/>
              </a:rPr>
              <a:t>Vs</a:t>
            </a:r>
            <a:r>
              <a:rPr lang="en-US" sz="2600" cap="all" dirty="0" smtClean="0">
                <a:solidFill>
                  <a:schemeClr val="bg1"/>
                </a:solidFill>
                <a:latin typeface="Helvetica LT Std" pitchFamily="34" charset="0"/>
                <a:cs typeface="Arial" pitchFamily="34" charset="0"/>
              </a:rPr>
              <a:t> EQF</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8686800" cy="4724400"/>
          </a:xfrm>
          <a:prstGeom prst="rect">
            <a:avLst/>
          </a:prstGeom>
        </p:spPr>
        <p:txBody>
          <a:bodyPr vert="horz" lIns="91440" tIns="45720" rIns="91440" bIns="45720" rtlCol="0">
            <a:noAutofit/>
          </a:bodyPr>
          <a:lstStyle/>
          <a:p>
            <a:r>
              <a:rPr lang="en-US" sz="3000" dirty="0"/>
              <a:t>Two frameworks – created independently on each </a:t>
            </a:r>
            <a:r>
              <a:rPr lang="en-US" sz="3000" dirty="0" smtClean="0"/>
              <a:t>other</a:t>
            </a:r>
            <a:endParaRPr lang="en-US" sz="3000" dirty="0"/>
          </a:p>
          <a:p>
            <a:pPr marL="342900" indent="-342900">
              <a:buFont typeface="Arial"/>
              <a:buChar char="•"/>
            </a:pPr>
            <a:r>
              <a:rPr lang="en-US" sz="3000" dirty="0"/>
              <a:t>Overarching framework for Qualifications in EHEA (QF- EHEA)</a:t>
            </a:r>
          </a:p>
          <a:p>
            <a:pPr marL="800100" lvl="1" indent="-342900">
              <a:buFont typeface="Courier New"/>
              <a:buChar char="o"/>
            </a:pPr>
            <a:r>
              <a:rPr lang="en-US" sz="3000" dirty="0"/>
              <a:t>Adopted in 2005 in Bergen – ministers responsible for HE</a:t>
            </a:r>
          </a:p>
          <a:p>
            <a:pPr marL="800100" lvl="1" indent="-342900">
              <a:buFont typeface="Courier New"/>
              <a:buChar char="o"/>
            </a:pPr>
            <a:r>
              <a:rPr lang="en-US" sz="3000" dirty="0"/>
              <a:t>Based on Dublin descriptors</a:t>
            </a:r>
          </a:p>
          <a:p>
            <a:pPr marL="800100" lvl="1" indent="-342900">
              <a:buFont typeface="Courier New"/>
              <a:buChar char="o"/>
            </a:pPr>
            <a:r>
              <a:rPr lang="en-US" sz="3000" dirty="0"/>
              <a:t>3 cycles - only HEIs; within the 1st cycle the possibility of a</a:t>
            </a:r>
          </a:p>
          <a:p>
            <a:pPr marL="800100" lvl="1" indent="-342900">
              <a:buFont typeface="Courier New"/>
              <a:buChar char="o"/>
            </a:pPr>
            <a:r>
              <a:rPr lang="en-US" sz="3000" dirty="0"/>
              <a:t>short </a:t>
            </a:r>
            <a:r>
              <a:rPr lang="en-US" sz="3000" dirty="0" smtClean="0"/>
              <a:t>cycle</a:t>
            </a:r>
            <a:endParaRPr lang="en-US" sz="3000" dirty="0"/>
          </a:p>
        </p:txBody>
      </p:sp>
    </p:spTree>
    <p:extLst>
      <p:ext uri="{BB962C8B-B14F-4D97-AF65-F5344CB8AC3E}">
        <p14:creationId xmlns:p14="http://schemas.microsoft.com/office/powerpoint/2010/main" val="1387035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ECTS?</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23" name="Picture 22" descr="creditstar.png"/>
          <p:cNvPicPr>
            <a:picLocks noChangeAspect="1"/>
          </p:cNvPicPr>
          <p:nvPr/>
        </p:nvPicPr>
        <p:blipFill>
          <a:blip r:embed="rId3" cstate="print"/>
          <a:stretch>
            <a:fillRect/>
          </a:stretch>
        </p:blipFill>
        <p:spPr>
          <a:xfrm>
            <a:off x="6172200" y="3048000"/>
            <a:ext cx="2762250" cy="2762250"/>
          </a:xfrm>
          <a:prstGeom prst="rect">
            <a:avLst/>
          </a:prstGeom>
        </p:spPr>
      </p:pic>
    </p:spTree>
    <p:extLst>
      <p:ext uri="{BB962C8B-B14F-4D97-AF65-F5344CB8AC3E}">
        <p14:creationId xmlns:p14="http://schemas.microsoft.com/office/powerpoint/2010/main" val="1841245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EHEA </a:t>
            </a:r>
            <a:r>
              <a:rPr lang="en-US" sz="2600" cap="all" dirty="0" err="1" smtClean="0">
                <a:solidFill>
                  <a:schemeClr val="bg1"/>
                </a:solidFill>
                <a:latin typeface="Helvetica LT Std" pitchFamily="34" charset="0"/>
                <a:cs typeface="Arial" pitchFamily="34" charset="0"/>
              </a:rPr>
              <a:t>Vs</a:t>
            </a:r>
            <a:r>
              <a:rPr lang="en-US" sz="2600" cap="all" dirty="0" smtClean="0">
                <a:solidFill>
                  <a:schemeClr val="bg1"/>
                </a:solidFill>
                <a:latin typeface="Helvetica LT Std" pitchFamily="34" charset="0"/>
                <a:cs typeface="Arial" pitchFamily="34" charset="0"/>
              </a:rPr>
              <a:t> EQF</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8686800" cy="4724400"/>
          </a:xfrm>
          <a:prstGeom prst="rect">
            <a:avLst/>
          </a:prstGeom>
        </p:spPr>
        <p:txBody>
          <a:bodyPr vert="horz" lIns="91440" tIns="45720" rIns="91440" bIns="45720" rtlCol="0">
            <a:noAutofit/>
          </a:bodyPr>
          <a:lstStyle/>
          <a:p>
            <a:pPr marL="342900" indent="-342900">
              <a:buFont typeface="Arial"/>
              <a:buChar char="•"/>
            </a:pPr>
            <a:r>
              <a:rPr lang="en-US" sz="3000" dirty="0" smtClean="0"/>
              <a:t>European </a:t>
            </a:r>
            <a:r>
              <a:rPr lang="en-US" sz="3000" dirty="0"/>
              <a:t>Qualification Framework for Lifelong Learning (EQF</a:t>
            </a:r>
            <a:r>
              <a:rPr lang="en-US" sz="3000" dirty="0" smtClean="0"/>
              <a:t>-LLL</a:t>
            </a:r>
            <a:r>
              <a:rPr lang="en-US" sz="3000" dirty="0"/>
              <a:t>) – European Union/European Commission</a:t>
            </a:r>
          </a:p>
          <a:p>
            <a:pPr marL="800100" lvl="1" indent="-342900">
              <a:buFont typeface="Courier New"/>
              <a:buChar char="o"/>
            </a:pPr>
            <a:r>
              <a:rPr lang="en-US" sz="3000" dirty="0"/>
              <a:t>Recommendation of the European Council and European</a:t>
            </a:r>
          </a:p>
          <a:p>
            <a:pPr marL="800100" lvl="1" indent="-342900">
              <a:buFont typeface="Courier New"/>
              <a:buChar char="o"/>
            </a:pPr>
            <a:r>
              <a:rPr lang="en-US" sz="3000" dirty="0"/>
              <a:t>Parliament from 23 April 2008</a:t>
            </a:r>
          </a:p>
          <a:p>
            <a:pPr marL="800100" lvl="1" indent="-342900">
              <a:buFont typeface="Courier New"/>
              <a:buChar char="o"/>
            </a:pPr>
            <a:r>
              <a:rPr lang="en-US" sz="3000" dirty="0"/>
              <a:t>8 levels – the whole education system (last three levels</a:t>
            </a:r>
          </a:p>
          <a:p>
            <a:pPr marL="800100" lvl="1" indent="-342900">
              <a:buFont typeface="Courier New"/>
              <a:buChar char="o"/>
            </a:pPr>
            <a:r>
              <a:rPr lang="en-US" sz="3000" dirty="0"/>
              <a:t>correspond with the three cycles)</a:t>
            </a:r>
          </a:p>
          <a:p>
            <a:pPr marL="800100" lvl="1" indent="-342900">
              <a:buFont typeface="Courier New"/>
              <a:buChar char="o"/>
            </a:pPr>
            <a:r>
              <a:rPr lang="en-US" sz="3000" dirty="0"/>
              <a:t>Developed within </a:t>
            </a:r>
            <a:r>
              <a:rPr lang="en-US" sz="3000" dirty="0" smtClean="0"/>
              <a:t>VET</a:t>
            </a:r>
          </a:p>
        </p:txBody>
      </p:sp>
    </p:spTree>
    <p:extLst>
      <p:ext uri="{BB962C8B-B14F-4D97-AF65-F5344CB8AC3E}">
        <p14:creationId xmlns:p14="http://schemas.microsoft.com/office/powerpoint/2010/main" val="3823473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EHEA </a:t>
            </a:r>
            <a:r>
              <a:rPr lang="en-US" sz="2600" cap="all" dirty="0" err="1" smtClean="0">
                <a:solidFill>
                  <a:schemeClr val="bg1"/>
                </a:solidFill>
                <a:latin typeface="Helvetica LT Std" pitchFamily="34" charset="0"/>
                <a:cs typeface="Arial" pitchFamily="34" charset="0"/>
              </a:rPr>
              <a:t>Vs</a:t>
            </a:r>
            <a:r>
              <a:rPr lang="en-US" sz="2600" cap="all" dirty="0" smtClean="0">
                <a:solidFill>
                  <a:schemeClr val="bg1"/>
                </a:solidFill>
                <a:latin typeface="Helvetica LT Std" pitchFamily="34" charset="0"/>
                <a:cs typeface="Arial" pitchFamily="34" charset="0"/>
              </a:rPr>
              <a:t> EQF</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8686800" cy="4724400"/>
          </a:xfrm>
          <a:prstGeom prst="rect">
            <a:avLst/>
          </a:prstGeom>
        </p:spPr>
        <p:txBody>
          <a:bodyPr vert="horz" lIns="91440" tIns="45720" rIns="91440" bIns="45720" rtlCol="0">
            <a:noAutofit/>
          </a:bodyPr>
          <a:lstStyle/>
          <a:p>
            <a:pPr>
              <a:lnSpc>
                <a:spcPct val="150000"/>
              </a:lnSpc>
            </a:pPr>
            <a:r>
              <a:rPr lang="en-US" sz="3000" dirty="0" smtClean="0">
                <a:latin typeface="Arial"/>
                <a:cs typeface="Arial"/>
              </a:rPr>
              <a:t>“The </a:t>
            </a:r>
            <a:r>
              <a:rPr lang="en-US" sz="4000" i="1" dirty="0" smtClean="0">
                <a:latin typeface="Arial"/>
                <a:cs typeface="Arial"/>
              </a:rPr>
              <a:t>EQF initiative</a:t>
            </a:r>
            <a:r>
              <a:rPr lang="en-US" sz="3000" dirty="0" smtClean="0">
                <a:latin typeface="Arial"/>
                <a:cs typeface="Arial"/>
              </a:rPr>
              <a:t> is closely related to the </a:t>
            </a:r>
            <a:r>
              <a:rPr lang="en-US" sz="4000" i="1" dirty="0" smtClean="0">
                <a:latin typeface="Arial"/>
                <a:cs typeface="Arial"/>
              </a:rPr>
              <a:t>qualifications framework for the European Higher Education Area</a:t>
            </a:r>
            <a:r>
              <a:rPr lang="en-US" sz="3000" dirty="0" smtClean="0">
                <a:latin typeface="Arial"/>
                <a:cs typeface="Arial"/>
              </a:rPr>
              <a:t>: </a:t>
            </a:r>
          </a:p>
          <a:p>
            <a:pPr>
              <a:lnSpc>
                <a:spcPct val="150000"/>
              </a:lnSpc>
            </a:pPr>
            <a:r>
              <a:rPr lang="en-US" sz="3000" dirty="0" smtClean="0">
                <a:latin typeface="Arial"/>
                <a:cs typeface="Arial"/>
              </a:rPr>
              <a:t>the two frameworks are compatible and their implementation is coordinated”</a:t>
            </a:r>
          </a:p>
        </p:txBody>
      </p:sp>
    </p:spTree>
    <p:extLst>
      <p:ext uri="{BB962C8B-B14F-4D97-AF65-F5344CB8AC3E}">
        <p14:creationId xmlns:p14="http://schemas.microsoft.com/office/powerpoint/2010/main" val="2898230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An Example</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23" name="Picture 22" descr="cit.png"/>
          <p:cNvPicPr>
            <a:picLocks noChangeAspect="1"/>
          </p:cNvPicPr>
          <p:nvPr/>
        </p:nvPicPr>
        <p:blipFill>
          <a:blip r:embed="rId3" cstate="print"/>
          <a:stretch>
            <a:fillRect/>
          </a:stretch>
        </p:blipFill>
        <p:spPr>
          <a:xfrm>
            <a:off x="6553200" y="3505200"/>
            <a:ext cx="2019300" cy="204078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Accrediting in cit</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Multi-stage process</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Would involve approval from a board of studies from a particular faculty for the right to investigate a </a:t>
            </a:r>
            <a:r>
              <a:rPr lang="en-US" sz="2400" dirty="0" err="1" smtClean="0">
                <a:latin typeface="Helvetica LT Std" pitchFamily="34" charset="0"/>
              </a:rPr>
              <a:t>programme</a:t>
            </a:r>
            <a:endParaRPr lang="en-US" sz="24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feasibility study – involving prospective employers, students, cost study</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goes before heads of </a:t>
            </a:r>
            <a:r>
              <a:rPr lang="en-US" sz="2400" dirty="0" err="1" smtClean="0">
                <a:latin typeface="Helvetica LT Std" pitchFamily="34" charset="0"/>
              </a:rPr>
              <a:t>depts</a:t>
            </a:r>
            <a:r>
              <a:rPr lang="en-US" sz="2400" dirty="0" smtClean="0">
                <a:latin typeface="Helvetica LT Std" pitchFamily="34" charset="0"/>
              </a:rPr>
              <a:t>, etc. &amp; the </a:t>
            </a:r>
            <a:r>
              <a:rPr lang="en-US" sz="2400" dirty="0" err="1" smtClean="0">
                <a:latin typeface="Helvetica LT Std" pitchFamily="34" charset="0"/>
              </a:rPr>
              <a:t>programme</a:t>
            </a:r>
            <a:r>
              <a:rPr lang="en-US" sz="2400" dirty="0" smtClean="0">
                <a:latin typeface="Helvetica LT Std" pitchFamily="34" charset="0"/>
              </a:rPr>
              <a:t> structure &amp; modules are examined</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This is followed by a validation panel w representation from HE &amp; industry.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Accrediting in cit</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2800" i="1" dirty="0" smtClean="0">
                <a:latin typeface="Helvetica LT Std" pitchFamily="34" charset="0"/>
              </a:rPr>
              <a:t>Calculating for a module</a:t>
            </a:r>
            <a:endParaRPr lang="en-US" sz="2400" i="1"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5 credit modules (Key point RE: ECTS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So needs 6 modules per semester (over 13 weeks) for 30 credits.</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So identify hours per week per module </a:t>
            </a:r>
          </a:p>
          <a:p>
            <a:pPr marL="1257300" lvl="2" indent="-342900">
              <a:spcBef>
                <a:spcPts val="600"/>
              </a:spcBef>
              <a:spcAft>
                <a:spcPts val="600"/>
              </a:spcAft>
              <a:buFont typeface="Helvetica LT Std" pitchFamily="34" charset="0"/>
              <a:buChar char="−"/>
              <a:defRPr/>
            </a:pPr>
            <a:r>
              <a:rPr lang="en-US" sz="2400" dirty="0" smtClean="0">
                <a:latin typeface="Helvetica LT Std" pitchFamily="34" charset="0"/>
              </a:rPr>
              <a:t>Total learner workload, total weekly contact hours, etc.</a:t>
            </a:r>
          </a:p>
          <a:p>
            <a:pPr marL="800100" lvl="1" indent="-342900">
              <a:spcBef>
                <a:spcPts val="600"/>
              </a:spcBef>
              <a:spcAft>
                <a:spcPts val="600"/>
              </a:spcAft>
              <a:buFont typeface="Courier New" pitchFamily="49" charset="0"/>
              <a:buChar char="o"/>
              <a:defRPr/>
            </a:pPr>
            <a:r>
              <a:rPr lang="en-US" sz="2400" dirty="0" smtClean="0">
                <a:latin typeface="Helvetica LT Std" pitchFamily="34" charset="0"/>
              </a:rPr>
              <a:t>Multiply hours by 13 to get workload for 30 credit </a:t>
            </a:r>
          </a:p>
          <a:p>
            <a:pPr marL="800100" lvl="1" indent="-342900">
              <a:spcBef>
                <a:spcPts val="600"/>
              </a:spcBef>
              <a:spcAft>
                <a:spcPts val="600"/>
              </a:spcAft>
              <a:buFont typeface="Courier New" pitchFamily="49" charset="0"/>
              <a:buChar char="o"/>
              <a:defRPr/>
            </a:pPr>
            <a:r>
              <a:rPr lang="en-US" sz="2400" b="1" i="1" dirty="0" smtClean="0">
                <a:latin typeface="Helvetica LT Std" pitchFamily="34" charset="0"/>
              </a:rPr>
              <a:t>Modules must be context free!!!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Module example (In CIT)</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pic>
        <p:nvPicPr>
          <p:cNvPr id="10" name="Picture 9" descr="Module-International-Human-Resources-Management-1.jpg"/>
          <p:cNvPicPr>
            <a:picLocks noChangeAspect="1"/>
          </p:cNvPicPr>
          <p:nvPr/>
        </p:nvPicPr>
        <p:blipFill>
          <a:blip r:embed="rId4" cstate="print"/>
          <a:stretch>
            <a:fillRect/>
          </a:stretch>
        </p:blipFill>
        <p:spPr>
          <a:xfrm>
            <a:off x="2314575" y="1676400"/>
            <a:ext cx="4619625" cy="5153025"/>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Module example (In CIT)</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pic>
        <p:nvPicPr>
          <p:cNvPr id="9" name="Picture 8" descr="Module-International-Human-Resources-Management-2.jpg"/>
          <p:cNvPicPr>
            <a:picLocks noChangeAspect="1"/>
          </p:cNvPicPr>
          <p:nvPr/>
        </p:nvPicPr>
        <p:blipFill>
          <a:blip r:embed="rId4" cstate="print"/>
          <a:stretch>
            <a:fillRect/>
          </a:stretch>
        </p:blipFill>
        <p:spPr>
          <a:xfrm>
            <a:off x="1209675" y="1676400"/>
            <a:ext cx="6724650" cy="5153025"/>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Module example (In CIT)</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pic>
        <p:nvPicPr>
          <p:cNvPr id="9" name="Picture 8" descr="Module-International-Human-Resources-Management-3.jpg"/>
          <p:cNvPicPr>
            <a:picLocks noChangeAspect="1"/>
          </p:cNvPicPr>
          <p:nvPr/>
        </p:nvPicPr>
        <p:blipFill>
          <a:blip r:embed="rId4" cstate="print"/>
          <a:stretch>
            <a:fillRect/>
          </a:stretch>
        </p:blipFill>
        <p:spPr>
          <a:xfrm>
            <a:off x="1628775" y="1676400"/>
            <a:ext cx="5886450" cy="515302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THE IMPORTANCE FOR THE FUTURE</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7" name="Picture 6" descr="iconmonstr-calendar-5-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971800"/>
            <a:ext cx="2794000" cy="2794000"/>
          </a:xfrm>
          <a:prstGeom prst="rect">
            <a:avLst/>
          </a:prstGeom>
        </p:spPr>
      </p:pic>
    </p:spTree>
    <p:extLst>
      <p:ext uri="{BB962C8B-B14F-4D97-AF65-F5344CB8AC3E}">
        <p14:creationId xmlns:p14="http://schemas.microsoft.com/office/powerpoint/2010/main" val="40299969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QUALITY ASSURANCE</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lvl="0">
              <a:spcBef>
                <a:spcPts val="600"/>
              </a:spcBef>
              <a:spcAft>
                <a:spcPts val="600"/>
              </a:spcAft>
              <a:defRPr/>
            </a:pPr>
            <a:r>
              <a:rPr lang="en-US" sz="2800" i="1" dirty="0" smtClean="0">
                <a:latin typeface="Helvetica LT Std" pitchFamily="34" charset="0"/>
              </a:rPr>
              <a:t>“Built-in” to ECTS Structure:</a:t>
            </a:r>
          </a:p>
          <a:p>
            <a:pPr marL="800100" lvl="1" indent="-342900">
              <a:spcBef>
                <a:spcPts val="600"/>
              </a:spcBef>
              <a:spcAft>
                <a:spcPts val="600"/>
              </a:spcAft>
              <a:buFont typeface="Courier New" pitchFamily="49" charset="0"/>
              <a:buChar char="o"/>
              <a:defRPr/>
            </a:pPr>
            <a:r>
              <a:rPr lang="en-US" sz="2400" dirty="0" smtClean="0">
                <a:latin typeface="Arial"/>
                <a:cs typeface="Arial"/>
              </a:rPr>
              <a:t>Recognized Monitoring</a:t>
            </a:r>
            <a:r>
              <a:rPr lang="en-US" sz="2400" dirty="0">
                <a:latin typeface="Arial"/>
                <a:cs typeface="Arial"/>
              </a:rPr>
              <a:t>, review and validation </a:t>
            </a:r>
            <a:r>
              <a:rPr lang="en-US" sz="2400" dirty="0" smtClean="0">
                <a:latin typeface="Arial"/>
                <a:cs typeface="Arial"/>
              </a:rPr>
              <a:t>procedures</a:t>
            </a:r>
          </a:p>
          <a:p>
            <a:pPr marL="800100" lvl="1" indent="-342900">
              <a:spcBef>
                <a:spcPts val="600"/>
              </a:spcBef>
              <a:spcAft>
                <a:spcPts val="600"/>
              </a:spcAft>
              <a:buFont typeface="Courier New" pitchFamily="49" charset="0"/>
              <a:buChar char="o"/>
              <a:defRPr/>
            </a:pPr>
            <a:r>
              <a:rPr lang="en-US" sz="2400" dirty="0" smtClean="0">
                <a:latin typeface="Arial"/>
                <a:cs typeface="Arial"/>
              </a:rPr>
              <a:t>Ensures appropriate </a:t>
            </a:r>
            <a:r>
              <a:rPr lang="en-US" sz="2400" dirty="0">
                <a:latin typeface="Arial"/>
                <a:cs typeface="Arial"/>
              </a:rPr>
              <a:t>staff are designated as responsible for credit transfer and recognition </a:t>
            </a:r>
            <a:r>
              <a:rPr lang="en-US" sz="2400" dirty="0" smtClean="0">
                <a:latin typeface="Arial"/>
                <a:cs typeface="Arial"/>
              </a:rPr>
              <a:t>matters</a:t>
            </a:r>
          </a:p>
          <a:p>
            <a:pPr marL="800100" lvl="1" indent="-342900">
              <a:spcBef>
                <a:spcPts val="600"/>
              </a:spcBef>
              <a:spcAft>
                <a:spcPts val="600"/>
              </a:spcAft>
              <a:buFont typeface="Courier New" pitchFamily="49" charset="0"/>
              <a:buChar char="o"/>
              <a:defRPr/>
            </a:pPr>
            <a:r>
              <a:rPr lang="en-US" sz="2400" dirty="0" smtClean="0">
                <a:latin typeface="Arial"/>
                <a:cs typeface="Arial"/>
              </a:rPr>
              <a:t>Provides detailed </a:t>
            </a:r>
            <a:r>
              <a:rPr lang="en-US" sz="2400" dirty="0">
                <a:latin typeface="Arial"/>
                <a:cs typeface="Arial"/>
              </a:rPr>
              <a:t>transcripts are provided recording the credits and grades </a:t>
            </a:r>
            <a:r>
              <a:rPr lang="en-US" sz="2400" dirty="0" smtClean="0">
                <a:latin typeface="Arial"/>
                <a:cs typeface="Arial"/>
              </a:rPr>
              <a:t>awarded</a:t>
            </a:r>
          </a:p>
          <a:p>
            <a:pPr marL="800100" lvl="1" indent="-342900">
              <a:spcBef>
                <a:spcPts val="600"/>
              </a:spcBef>
              <a:spcAft>
                <a:spcPts val="600"/>
              </a:spcAft>
              <a:buFont typeface="Courier New" pitchFamily="49" charset="0"/>
              <a:buChar char="o"/>
              <a:defRPr/>
            </a:pPr>
            <a:r>
              <a:rPr lang="en-US" sz="2400" dirty="0" smtClean="0">
                <a:latin typeface="Arial"/>
                <a:cs typeface="Arial"/>
              </a:rPr>
              <a:t>Ensures objective </a:t>
            </a:r>
            <a:r>
              <a:rPr lang="en-US" sz="2400" dirty="0">
                <a:latin typeface="Arial"/>
                <a:cs typeface="Arial"/>
              </a:rPr>
              <a:t>procedures exist for interpreting the grades </a:t>
            </a:r>
            <a:r>
              <a:rPr lang="en-US" sz="2400" dirty="0" smtClean="0">
                <a:latin typeface="Arial"/>
                <a:cs typeface="Arial"/>
              </a:rPr>
              <a:t>awarded</a:t>
            </a:r>
            <a:endParaRPr kumimoji="0" lang="en-US" sz="2400" b="0" i="0" u="none" strike="noStrike" kern="1200" cap="none" spc="0" normalizeH="0" baseline="0" noProof="0" dirty="0" smtClean="0">
              <a:ln>
                <a:noFill/>
              </a:ln>
              <a:solidFill>
                <a:schemeClr val="tx1"/>
              </a:solidFill>
              <a:effectLst/>
              <a:uLnTx/>
              <a:uFillTx/>
              <a:latin typeface="Arial"/>
              <a:cs typeface="Arial"/>
            </a:endParaRPr>
          </a:p>
        </p:txBody>
      </p:sp>
    </p:spTree>
    <p:extLst>
      <p:ext uri="{BB962C8B-B14F-4D97-AF65-F5344CB8AC3E}">
        <p14:creationId xmlns:p14="http://schemas.microsoft.com/office/powerpoint/2010/main" val="626714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ECTS?</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a:lnSpc>
                <a:spcPct val="150000"/>
              </a:lnSpc>
            </a:pPr>
            <a:r>
              <a:rPr lang="en-US" sz="3000" dirty="0" smtClean="0">
                <a:latin typeface="Arial"/>
                <a:cs typeface="Arial"/>
              </a:rPr>
              <a:t>“</a:t>
            </a:r>
            <a:r>
              <a:rPr lang="en-US" sz="4000" i="1" dirty="0" smtClean="0">
                <a:latin typeface="Arial"/>
                <a:cs typeface="Arial"/>
              </a:rPr>
              <a:t>ECTS</a:t>
            </a:r>
            <a:r>
              <a:rPr lang="en-US" sz="3000" i="1" dirty="0" smtClean="0">
                <a:latin typeface="Arial"/>
                <a:cs typeface="Arial"/>
              </a:rPr>
              <a:t> </a:t>
            </a:r>
            <a:r>
              <a:rPr lang="en-US" sz="3000" i="1" dirty="0">
                <a:latin typeface="Arial"/>
                <a:cs typeface="Arial"/>
              </a:rPr>
              <a:t>is </a:t>
            </a:r>
            <a:r>
              <a:rPr lang="en-US" sz="4000" i="1" dirty="0">
                <a:latin typeface="Arial"/>
                <a:cs typeface="Arial"/>
              </a:rPr>
              <a:t>a learner-</a:t>
            </a:r>
            <a:r>
              <a:rPr lang="en-US" sz="4000" i="1" dirty="0" err="1">
                <a:latin typeface="Arial"/>
                <a:cs typeface="Arial"/>
              </a:rPr>
              <a:t>centred</a:t>
            </a:r>
            <a:r>
              <a:rPr lang="en-US" sz="4000" i="1" dirty="0">
                <a:latin typeface="Arial"/>
                <a:cs typeface="Arial"/>
              </a:rPr>
              <a:t> system </a:t>
            </a:r>
            <a:r>
              <a:rPr lang="en-US" sz="3200" i="1" dirty="0">
                <a:latin typeface="Arial"/>
                <a:cs typeface="Arial"/>
              </a:rPr>
              <a:t>for </a:t>
            </a:r>
            <a:r>
              <a:rPr lang="en-US" sz="4000" i="1" dirty="0">
                <a:latin typeface="Arial"/>
                <a:cs typeface="Arial"/>
              </a:rPr>
              <a:t>credit </a:t>
            </a:r>
            <a:r>
              <a:rPr lang="en-US" sz="4000" i="1" dirty="0" smtClean="0">
                <a:latin typeface="Arial"/>
                <a:cs typeface="Arial"/>
              </a:rPr>
              <a:t>accumulation </a:t>
            </a:r>
            <a:r>
              <a:rPr lang="en-US" sz="3000" i="1" dirty="0" smtClean="0">
                <a:latin typeface="Arial"/>
                <a:cs typeface="Arial"/>
              </a:rPr>
              <a:t>and</a:t>
            </a:r>
            <a:r>
              <a:rPr lang="en-US" sz="3200" i="1" dirty="0" smtClean="0">
                <a:latin typeface="Arial"/>
                <a:cs typeface="Arial"/>
              </a:rPr>
              <a:t> </a:t>
            </a:r>
            <a:r>
              <a:rPr lang="en-US" sz="4000" i="1" dirty="0">
                <a:latin typeface="Arial"/>
                <a:cs typeface="Arial"/>
              </a:rPr>
              <a:t>transfer</a:t>
            </a:r>
            <a:r>
              <a:rPr lang="en-US" sz="3200" i="1" dirty="0">
                <a:latin typeface="Arial"/>
                <a:cs typeface="Arial"/>
              </a:rPr>
              <a:t> based on </a:t>
            </a:r>
            <a:r>
              <a:rPr lang="en-US" sz="4000" i="1" dirty="0">
                <a:latin typeface="Arial"/>
                <a:cs typeface="Arial"/>
              </a:rPr>
              <a:t>the transparency </a:t>
            </a:r>
            <a:r>
              <a:rPr lang="en-US" sz="4000" i="1" dirty="0" smtClean="0">
                <a:latin typeface="Arial"/>
                <a:cs typeface="Arial"/>
              </a:rPr>
              <a:t>of learning </a:t>
            </a:r>
            <a:r>
              <a:rPr lang="en-US" sz="4000" i="1" dirty="0">
                <a:latin typeface="Arial"/>
                <a:cs typeface="Arial"/>
              </a:rPr>
              <a:t>outcomes</a:t>
            </a:r>
            <a:r>
              <a:rPr lang="en-US" sz="3200" i="1" dirty="0">
                <a:latin typeface="Arial"/>
                <a:cs typeface="Arial"/>
              </a:rPr>
              <a:t> and </a:t>
            </a:r>
            <a:r>
              <a:rPr lang="en-US" sz="4000" i="1" dirty="0">
                <a:latin typeface="Arial"/>
                <a:cs typeface="Arial"/>
              </a:rPr>
              <a:t>learning processes</a:t>
            </a:r>
            <a:r>
              <a:rPr lang="en-US" sz="3200" i="1" dirty="0" smtClean="0">
                <a:latin typeface="Arial"/>
                <a:cs typeface="Arial"/>
              </a:rPr>
              <a:t>.</a:t>
            </a:r>
            <a:r>
              <a:rPr lang="en-US" sz="3200" dirty="0" smtClean="0">
                <a:latin typeface="Arial"/>
                <a:cs typeface="Arial"/>
              </a:rPr>
              <a:t>”</a:t>
            </a:r>
            <a:endParaRPr kumimoji="0" lang="en-US" sz="3200" b="0" i="0" u="none" strike="noStrike" kern="1200" cap="none" spc="0" normalizeH="0" baseline="0" noProof="0" dirty="0" smtClean="0">
              <a:ln>
                <a:noFill/>
              </a:ln>
              <a:solidFill>
                <a:schemeClr val="tx1"/>
              </a:solidFill>
              <a:effectLst/>
              <a:uLnTx/>
              <a:uFillTx/>
              <a:latin typeface="Arial"/>
              <a:cs typeface="Arial"/>
            </a:endParaRPr>
          </a:p>
        </p:txBody>
      </p:sp>
    </p:spTree>
    <p:extLst>
      <p:ext uri="{BB962C8B-B14F-4D97-AF65-F5344CB8AC3E}">
        <p14:creationId xmlns:p14="http://schemas.microsoft.com/office/powerpoint/2010/main" val="15019778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MOBILITY</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752600"/>
            <a:ext cx="7772400" cy="4724400"/>
          </a:xfrm>
          <a:prstGeom prst="rect">
            <a:avLst/>
          </a:prstGeom>
        </p:spPr>
        <p:txBody>
          <a:bodyPr vert="horz" lIns="91440" tIns="45720" rIns="91440" bIns="45720" rtlCol="0">
            <a:noAutofit/>
          </a:bodyPr>
          <a:lstStyle/>
          <a:p>
            <a:pPr lvl="0">
              <a:spcBef>
                <a:spcPts val="600"/>
              </a:spcBef>
              <a:spcAft>
                <a:spcPts val="600"/>
              </a:spcAft>
              <a:defRPr/>
            </a:pPr>
            <a:r>
              <a:rPr lang="en-US" sz="2800" i="1" dirty="0" smtClean="0">
                <a:latin typeface="Arial"/>
                <a:cs typeface="Arial"/>
              </a:rPr>
              <a:t>There is a growing move towards Mobility in Europe:</a:t>
            </a:r>
          </a:p>
          <a:p>
            <a:pPr lvl="0">
              <a:spcBef>
                <a:spcPts val="600"/>
              </a:spcBef>
              <a:spcAft>
                <a:spcPts val="600"/>
              </a:spcAft>
              <a:defRPr/>
            </a:pPr>
            <a:r>
              <a:rPr lang="en-US" sz="2000" dirty="0" smtClean="0">
                <a:latin typeface="Arial"/>
                <a:cs typeface="Arial"/>
              </a:rPr>
              <a:t>“</a:t>
            </a:r>
            <a:r>
              <a:rPr lang="en-US" sz="2000" dirty="0">
                <a:latin typeface="Arial"/>
                <a:cs typeface="Arial"/>
              </a:rPr>
              <a:t>The need for mobility in emerging countries is now higher and more than compensates the decrease in big region like Europe</a:t>
            </a:r>
            <a:r>
              <a:rPr lang="en-US" sz="2000" dirty="0" smtClean="0">
                <a:latin typeface="Arial"/>
                <a:cs typeface="Arial"/>
              </a:rPr>
              <a:t>” - </a:t>
            </a:r>
            <a:r>
              <a:rPr lang="en-US" sz="2000" dirty="0">
                <a:latin typeface="Arial"/>
                <a:cs typeface="Arial"/>
              </a:rPr>
              <a:t>OICA chief Patrick </a:t>
            </a:r>
            <a:r>
              <a:rPr lang="en-US" sz="2000" dirty="0" smtClean="0">
                <a:latin typeface="Arial"/>
                <a:cs typeface="Arial"/>
              </a:rPr>
              <a:t>Blain, Sept 2013</a:t>
            </a:r>
          </a:p>
          <a:p>
            <a:pPr marL="342900" lvl="0" indent="-342900">
              <a:spcBef>
                <a:spcPts val="600"/>
              </a:spcBef>
              <a:spcAft>
                <a:spcPts val="600"/>
              </a:spcAft>
              <a:buFontTx/>
              <a:buChar char="-"/>
              <a:defRPr/>
            </a:pPr>
            <a:r>
              <a:rPr lang="en-US" sz="2000" dirty="0" smtClean="0">
                <a:latin typeface="Arial"/>
                <a:cs typeface="Arial"/>
              </a:rPr>
              <a:t>EU HE officials have set a target of 20% student mobility for 2020</a:t>
            </a:r>
          </a:p>
          <a:p>
            <a:pPr lvl="0">
              <a:spcBef>
                <a:spcPts val="600"/>
              </a:spcBef>
              <a:spcAft>
                <a:spcPts val="600"/>
              </a:spcAft>
              <a:defRPr/>
            </a:pPr>
            <a:r>
              <a:rPr lang="en-US" sz="2000" dirty="0" smtClean="0">
                <a:latin typeface="Arial"/>
                <a:cs typeface="Arial"/>
              </a:rPr>
              <a:t>ECTS:</a:t>
            </a:r>
          </a:p>
          <a:p>
            <a:pPr marL="800100" lvl="1" indent="-342900">
              <a:spcBef>
                <a:spcPts val="600"/>
              </a:spcBef>
              <a:spcAft>
                <a:spcPts val="600"/>
              </a:spcAft>
              <a:buFont typeface="Courier New" pitchFamily="49" charset="0"/>
              <a:buChar char="o"/>
              <a:defRPr/>
            </a:pPr>
            <a:r>
              <a:rPr lang="en-US" sz="2000" dirty="0" smtClean="0">
                <a:latin typeface="Arial"/>
                <a:cs typeface="Arial"/>
              </a:rPr>
              <a:t>Ensures validity of delivery</a:t>
            </a:r>
            <a:r>
              <a:rPr lang="en-US" sz="2000" dirty="0">
                <a:latin typeface="Arial"/>
                <a:cs typeface="Arial"/>
              </a:rPr>
              <a:t>, evaluation, </a:t>
            </a:r>
            <a:r>
              <a:rPr lang="en-US" sz="2000" dirty="0" smtClean="0">
                <a:latin typeface="Arial"/>
                <a:cs typeface="Arial"/>
              </a:rPr>
              <a:t>recognition and </a:t>
            </a:r>
            <a:r>
              <a:rPr lang="en-US" sz="2000" dirty="0">
                <a:latin typeface="Arial"/>
                <a:cs typeface="Arial"/>
              </a:rPr>
              <a:t>validation of qualifications and units of </a:t>
            </a:r>
            <a:r>
              <a:rPr lang="en-US" sz="2000" dirty="0" smtClean="0">
                <a:latin typeface="Arial"/>
                <a:cs typeface="Arial"/>
              </a:rPr>
              <a:t>learning across areas</a:t>
            </a:r>
          </a:p>
          <a:p>
            <a:pPr marL="800100" lvl="1" indent="-342900">
              <a:spcBef>
                <a:spcPts val="600"/>
              </a:spcBef>
              <a:spcAft>
                <a:spcPts val="600"/>
              </a:spcAft>
              <a:buFont typeface="Courier New" pitchFamily="49" charset="0"/>
              <a:buChar char="o"/>
              <a:defRPr/>
            </a:pPr>
            <a:r>
              <a:rPr lang="en-US" sz="2000" dirty="0" smtClean="0">
                <a:latin typeface="Arial"/>
                <a:cs typeface="Arial"/>
              </a:rPr>
              <a:t>Bologna </a:t>
            </a:r>
            <a:r>
              <a:rPr lang="en-US" sz="2000" dirty="0">
                <a:latin typeface="Arial"/>
                <a:cs typeface="Arial"/>
              </a:rPr>
              <a:t>Process </a:t>
            </a:r>
            <a:r>
              <a:rPr lang="en-US" sz="2000" dirty="0" smtClean="0">
                <a:latin typeface="Arial"/>
                <a:cs typeface="Arial"/>
              </a:rPr>
              <a:t>aimed at the “establishment </a:t>
            </a:r>
            <a:r>
              <a:rPr lang="en-US" sz="2000" dirty="0">
                <a:latin typeface="Arial"/>
                <a:cs typeface="Arial"/>
              </a:rPr>
              <a:t>of a system of credits as a </a:t>
            </a:r>
            <a:r>
              <a:rPr lang="en-US" sz="2000" dirty="0" smtClean="0">
                <a:latin typeface="Arial"/>
                <a:cs typeface="Arial"/>
              </a:rPr>
              <a:t>proper means </a:t>
            </a:r>
            <a:r>
              <a:rPr lang="en-US" sz="2000" dirty="0">
                <a:latin typeface="Arial"/>
                <a:cs typeface="Arial"/>
              </a:rPr>
              <a:t>of promoting the most widespread </a:t>
            </a:r>
            <a:r>
              <a:rPr lang="en-US" sz="2000" dirty="0" smtClean="0">
                <a:latin typeface="Arial"/>
                <a:cs typeface="Arial"/>
              </a:rPr>
              <a:t>student mobility.”</a:t>
            </a:r>
          </a:p>
          <a:p>
            <a:pPr lvl="1">
              <a:spcBef>
                <a:spcPts val="600"/>
              </a:spcBef>
              <a:spcAft>
                <a:spcPts val="600"/>
              </a:spcAft>
              <a:defRPr/>
            </a:pPr>
            <a:endParaRPr lang="en-US" sz="2400" dirty="0" smtClean="0">
              <a:latin typeface="Arial"/>
              <a:cs typeface="Arial"/>
            </a:endParaRPr>
          </a:p>
          <a:p>
            <a:pPr marL="800100" lvl="1" indent="-342900">
              <a:spcBef>
                <a:spcPts val="600"/>
              </a:spcBef>
              <a:spcAft>
                <a:spcPts val="600"/>
              </a:spcAft>
              <a:buFont typeface="Courier New" pitchFamily="49" charset="0"/>
              <a:buChar char="o"/>
              <a:defRPr/>
            </a:pPr>
            <a:endParaRPr lang="en-US" sz="2400" dirty="0" smtClean="0">
              <a:latin typeface="Arial"/>
              <a:cs typeface="Arial"/>
            </a:endParaRPr>
          </a:p>
        </p:txBody>
      </p:sp>
      <p:sp>
        <p:nvSpPr>
          <p:cNvPr id="2" name="Rectangle 1"/>
          <p:cNvSpPr/>
          <p:nvPr/>
        </p:nvSpPr>
        <p:spPr>
          <a:xfrm>
            <a:off x="9677400" y="2209800"/>
            <a:ext cx="4572000" cy="1631216"/>
          </a:xfrm>
          <a:prstGeom prst="rect">
            <a:avLst/>
          </a:prstGeom>
        </p:spPr>
        <p:txBody>
          <a:bodyPr>
            <a:spAutoFit/>
          </a:bodyPr>
          <a:lstStyle/>
          <a:p>
            <a:pPr marL="800100" lvl="1" indent="-342900">
              <a:spcBef>
                <a:spcPts val="600"/>
              </a:spcBef>
              <a:spcAft>
                <a:spcPts val="600"/>
              </a:spcAft>
              <a:buFont typeface="Courier New" pitchFamily="49" charset="0"/>
              <a:buChar char="o"/>
              <a:defRPr/>
            </a:pPr>
            <a:r>
              <a:rPr lang="en-US" sz="2000" dirty="0">
                <a:latin typeface="Arial"/>
                <a:cs typeface="Arial"/>
              </a:rPr>
              <a:t>Basically, The ECTS system is really convenient for studying in a foreign country and transferring to other universities.</a:t>
            </a:r>
          </a:p>
        </p:txBody>
      </p:sp>
    </p:spTree>
    <p:extLst>
      <p:ext uri="{BB962C8B-B14F-4D97-AF65-F5344CB8AC3E}">
        <p14:creationId xmlns:p14="http://schemas.microsoft.com/office/powerpoint/2010/main" val="17620088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CONTINUED EVOLUTION OF E-LEARNING</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lvl="0">
              <a:spcBef>
                <a:spcPts val="600"/>
              </a:spcBef>
              <a:spcAft>
                <a:spcPts val="600"/>
              </a:spcAft>
              <a:defRPr/>
            </a:pPr>
            <a:r>
              <a:rPr lang="en-US" sz="2800" i="1" dirty="0" smtClean="0">
                <a:latin typeface="Arial"/>
                <a:cs typeface="Arial"/>
              </a:rPr>
              <a:t>Rising costs in 3</a:t>
            </a:r>
            <a:r>
              <a:rPr lang="en-US" sz="2800" i="1" baseline="30000" dirty="0" smtClean="0">
                <a:latin typeface="Arial"/>
                <a:cs typeface="Arial"/>
              </a:rPr>
              <a:t>rd</a:t>
            </a:r>
            <a:r>
              <a:rPr lang="en-US" sz="2800" i="1" dirty="0" smtClean="0">
                <a:latin typeface="Arial"/>
                <a:cs typeface="Arial"/>
              </a:rPr>
              <a:t>-level institutions</a:t>
            </a:r>
          </a:p>
          <a:p>
            <a:pPr>
              <a:spcBef>
                <a:spcPts val="600"/>
              </a:spcBef>
              <a:spcAft>
                <a:spcPts val="600"/>
              </a:spcAft>
              <a:defRPr/>
            </a:pPr>
            <a:r>
              <a:rPr lang="en-US" sz="2000" dirty="0" smtClean="0">
                <a:latin typeface="Arial"/>
                <a:cs typeface="Arial"/>
              </a:rPr>
              <a:t>“</a:t>
            </a:r>
            <a:r>
              <a:rPr lang="en-US" sz="2000" dirty="0">
                <a:latin typeface="Arial"/>
                <a:cs typeface="Arial"/>
              </a:rPr>
              <a:t>Aggressive cuts to social security, health and </a:t>
            </a:r>
            <a:r>
              <a:rPr lang="en-US" sz="2000" dirty="0" smtClean="0">
                <a:latin typeface="Arial"/>
                <a:cs typeface="Arial"/>
              </a:rPr>
              <a:t>education…are </a:t>
            </a:r>
            <a:r>
              <a:rPr lang="en-US" sz="2000" dirty="0">
                <a:latin typeface="Arial"/>
                <a:cs typeface="Arial"/>
              </a:rPr>
              <a:t>trapping millions of Europeans</a:t>
            </a:r>
            <a:r>
              <a:rPr lang="en-US" sz="2000" dirty="0" smtClean="0">
                <a:latin typeface="Arial"/>
                <a:cs typeface="Arial"/>
              </a:rPr>
              <a:t>” </a:t>
            </a:r>
            <a:r>
              <a:rPr lang="en-US" sz="2000" dirty="0">
                <a:latin typeface="Arial"/>
                <a:cs typeface="Arial"/>
              </a:rPr>
              <a:t>- Natalia Alonso, Head of Oxfam’s EU </a:t>
            </a:r>
            <a:r>
              <a:rPr lang="en-US" sz="2000" dirty="0" smtClean="0">
                <a:latin typeface="Arial"/>
                <a:cs typeface="Arial"/>
              </a:rPr>
              <a:t>Office</a:t>
            </a:r>
          </a:p>
          <a:p>
            <a:pPr marL="800100" lvl="1" indent="-342900">
              <a:spcBef>
                <a:spcPts val="600"/>
              </a:spcBef>
              <a:spcAft>
                <a:spcPts val="600"/>
              </a:spcAft>
              <a:buFont typeface="Courier New" pitchFamily="49" charset="0"/>
              <a:buChar char="o"/>
              <a:defRPr/>
            </a:pPr>
            <a:r>
              <a:rPr lang="en-US" sz="2000" dirty="0" smtClean="0">
                <a:latin typeface="Arial"/>
                <a:cs typeface="Arial"/>
              </a:rPr>
              <a:t>The spread of ECTS to e-learning represents a means of students to access education, gain accreditation without the costs of travel, large fees, etc.</a:t>
            </a:r>
          </a:p>
          <a:p>
            <a:pPr marL="800100" lvl="1" indent="-342900">
              <a:spcBef>
                <a:spcPts val="600"/>
              </a:spcBef>
              <a:spcAft>
                <a:spcPts val="600"/>
              </a:spcAft>
              <a:buFont typeface="Courier New" pitchFamily="49" charset="0"/>
              <a:buChar char="o"/>
              <a:defRPr/>
            </a:pPr>
            <a:r>
              <a:rPr lang="en-US" sz="2000" dirty="0" smtClean="0">
                <a:latin typeface="Arial"/>
                <a:cs typeface="Arial"/>
              </a:rPr>
              <a:t>However, this is at a slower process than traditional education – e.g.: a </a:t>
            </a:r>
            <a:r>
              <a:rPr lang="en-US" sz="2000" dirty="0">
                <a:latin typeface="Arial"/>
                <a:cs typeface="Arial"/>
              </a:rPr>
              <a:t>semester of once a week seminars might be worth 6 ECTS credits </a:t>
            </a:r>
            <a:r>
              <a:rPr lang="en-US" sz="2000" dirty="0" smtClean="0">
                <a:latin typeface="Arial"/>
                <a:cs typeface="Arial"/>
              </a:rPr>
              <a:t>an </a:t>
            </a:r>
            <a:r>
              <a:rPr lang="en-US" sz="2000" dirty="0">
                <a:latin typeface="Arial"/>
                <a:cs typeface="Arial"/>
              </a:rPr>
              <a:t>e-learning course </a:t>
            </a:r>
            <a:r>
              <a:rPr lang="en-US" sz="2000" dirty="0" smtClean="0">
                <a:latin typeface="Arial"/>
                <a:cs typeface="Arial"/>
              </a:rPr>
              <a:t>worth only </a:t>
            </a:r>
            <a:r>
              <a:rPr lang="en-US" sz="2000" dirty="0">
                <a:latin typeface="Arial"/>
                <a:cs typeface="Arial"/>
              </a:rPr>
              <a:t>1,5 points</a:t>
            </a:r>
            <a:r>
              <a:rPr lang="en-US" sz="2000" dirty="0" smtClean="0">
                <a:latin typeface="Arial"/>
                <a:cs typeface="Arial"/>
              </a:rPr>
              <a:t>.</a:t>
            </a:r>
          </a:p>
          <a:p>
            <a:pPr marL="800100" lvl="1" indent="-342900">
              <a:spcBef>
                <a:spcPts val="600"/>
              </a:spcBef>
              <a:spcAft>
                <a:spcPts val="600"/>
              </a:spcAft>
              <a:buFont typeface="Courier New" pitchFamily="49" charset="0"/>
              <a:buChar char="o"/>
              <a:defRPr/>
            </a:pPr>
            <a:endParaRPr lang="en-US" sz="2000" dirty="0" smtClean="0">
              <a:latin typeface="Arial"/>
              <a:cs typeface="Arial"/>
            </a:endParaRPr>
          </a:p>
          <a:p>
            <a:pPr marL="800100" lvl="1" indent="-342900">
              <a:spcBef>
                <a:spcPts val="600"/>
              </a:spcBef>
              <a:spcAft>
                <a:spcPts val="600"/>
              </a:spcAft>
              <a:buFont typeface="Courier New" pitchFamily="49" charset="0"/>
              <a:buChar char="o"/>
              <a:defRPr/>
            </a:pPr>
            <a:endParaRPr lang="en-US" sz="2000" dirty="0" smtClean="0">
              <a:latin typeface="Arial"/>
              <a:cs typeface="Arial"/>
            </a:endParaRPr>
          </a:p>
        </p:txBody>
      </p:sp>
    </p:spTree>
    <p:extLst>
      <p:ext uri="{BB962C8B-B14F-4D97-AF65-F5344CB8AC3E}">
        <p14:creationId xmlns:p14="http://schemas.microsoft.com/office/powerpoint/2010/main" val="20295192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Further Reading</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23" name="Picture 22" descr="book.png"/>
          <p:cNvPicPr>
            <a:picLocks noChangeAspect="1"/>
          </p:cNvPicPr>
          <p:nvPr/>
        </p:nvPicPr>
        <p:blipFill>
          <a:blip r:embed="rId3" cstate="print"/>
          <a:stretch>
            <a:fillRect/>
          </a:stretch>
        </p:blipFill>
        <p:spPr>
          <a:xfrm>
            <a:off x="5715000" y="3505200"/>
            <a:ext cx="3020827" cy="2009775"/>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SUMMARY</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r>
              <a:rPr lang="en-US" sz="1500" b="1" i="1" dirty="0" smtClean="0"/>
              <a:t>National qualification and credit systems:</a:t>
            </a:r>
            <a:endParaRPr lang="en-US" sz="1500" dirty="0" smtClean="0"/>
          </a:p>
          <a:p>
            <a:pPr marL="231775" indent="-231775">
              <a:buFont typeface="Arial" pitchFamily="34" charset="0"/>
              <a:buChar char="•"/>
            </a:pPr>
            <a:r>
              <a:rPr lang="en-US" sz="1500" dirty="0" smtClean="0"/>
              <a:t>National Qualifications Authority of Ireland – National Framework of Qualifications: </a:t>
            </a:r>
            <a:r>
              <a:rPr lang="en-US" sz="1500" dirty="0" smtClean="0">
                <a:hlinkClick r:id="rId4"/>
              </a:rPr>
              <a:t>http://www.nfq.ie/nfq/en/index.html</a:t>
            </a:r>
            <a:r>
              <a:rPr lang="en-US" sz="1500" dirty="0" smtClean="0"/>
              <a:t> </a:t>
            </a:r>
          </a:p>
          <a:p>
            <a:pPr marL="231775" indent="-231775">
              <a:buFont typeface="Arial" pitchFamily="34" charset="0"/>
              <a:buChar char="•"/>
            </a:pPr>
            <a:r>
              <a:rPr lang="en-US" sz="1500" dirty="0" smtClean="0"/>
              <a:t>The Scottish Credit and Qualifications Framework : </a:t>
            </a:r>
            <a:r>
              <a:rPr lang="en-US" sz="1500" dirty="0" smtClean="0">
                <a:hlinkClick r:id="rId5"/>
              </a:rPr>
              <a:t>http://www.scqf.org.uk</a:t>
            </a:r>
            <a:r>
              <a:rPr lang="en-US" sz="1500" dirty="0" smtClean="0"/>
              <a:t> </a:t>
            </a:r>
          </a:p>
          <a:p>
            <a:pPr marL="231775" indent="-231775">
              <a:buFont typeface="Arial" pitchFamily="34" charset="0"/>
              <a:buChar char="•"/>
            </a:pPr>
            <a:r>
              <a:rPr lang="en-US" sz="1500" dirty="0" smtClean="0"/>
              <a:t>European Credit Transfer and Accumulation System – Information Guide: </a:t>
            </a:r>
            <a:r>
              <a:rPr lang="en-US" sz="1500" dirty="0" smtClean="0">
                <a:hlinkClick r:id="rId6"/>
              </a:rPr>
              <a:t>http://ec.europa.eu/education/lifelong-learning-policy/ects_en.htm</a:t>
            </a:r>
            <a:r>
              <a:rPr lang="en-US" sz="1500" dirty="0" smtClean="0"/>
              <a:t> </a:t>
            </a:r>
          </a:p>
          <a:p>
            <a:pPr marL="231775" indent="-231775">
              <a:buFont typeface="Arial" pitchFamily="34" charset="0"/>
              <a:buChar char="•"/>
            </a:pPr>
            <a:r>
              <a:rPr lang="en-US" sz="1500" dirty="0" smtClean="0"/>
              <a:t>Ireland NFQ Provider Guide: </a:t>
            </a:r>
            <a:r>
              <a:rPr lang="en-US" sz="1500" dirty="0" smtClean="0">
                <a:hlinkClick r:id="rId7"/>
              </a:rPr>
              <a:t>http://www.nfq.ie/nfq/en/documents/userguide_marketing_final.pdf</a:t>
            </a:r>
            <a:r>
              <a:rPr lang="en-US" sz="1500" dirty="0" smtClean="0"/>
              <a:t> </a:t>
            </a:r>
          </a:p>
          <a:p>
            <a:endParaRPr lang="en-US" sz="1500" dirty="0" smtClean="0"/>
          </a:p>
          <a:p>
            <a:r>
              <a:rPr lang="en-US" sz="1500" b="1" i="1" dirty="0" smtClean="0"/>
              <a:t>CIT Modules:</a:t>
            </a:r>
          </a:p>
          <a:p>
            <a:pPr marL="231775" indent="-231775">
              <a:buFont typeface="Arial" pitchFamily="34" charset="0"/>
              <a:buChar char="•"/>
            </a:pPr>
            <a:r>
              <a:rPr lang="en-US" sz="1500" dirty="0" smtClean="0"/>
              <a:t>CIT Modules: </a:t>
            </a:r>
            <a:r>
              <a:rPr lang="en-US" sz="1500" dirty="0" smtClean="0">
                <a:hlinkClick r:id="rId8"/>
              </a:rPr>
              <a:t>http://modules.cit.ie</a:t>
            </a:r>
            <a:r>
              <a:rPr lang="en-US" sz="1500" dirty="0" smtClean="0"/>
              <a:t> </a:t>
            </a:r>
          </a:p>
          <a:p>
            <a:endParaRPr lang="en-US" sz="1500" dirty="0" smtClean="0"/>
          </a:p>
          <a:p>
            <a:r>
              <a:rPr lang="en-US" sz="1500" b="1" i="1" dirty="0" smtClean="0"/>
              <a:t>Bologna Process:</a:t>
            </a:r>
          </a:p>
          <a:p>
            <a:pPr marL="231775" indent="-231775">
              <a:buFont typeface="Arial" pitchFamily="34" charset="0"/>
              <a:buChar char="•"/>
            </a:pPr>
            <a:r>
              <a:rPr lang="en-US" sz="1500" dirty="0" smtClean="0"/>
              <a:t>HRK (2007) Bologna Reader II, </a:t>
            </a:r>
            <a:r>
              <a:rPr lang="en-US" sz="1500" dirty="0" err="1" smtClean="0"/>
              <a:t>Neue</a:t>
            </a:r>
            <a:r>
              <a:rPr lang="en-US" sz="1500" dirty="0" smtClean="0"/>
              <a:t> </a:t>
            </a:r>
            <a:r>
              <a:rPr lang="en-US" sz="1500" dirty="0" err="1" smtClean="0"/>
              <a:t>Texte</a:t>
            </a:r>
            <a:r>
              <a:rPr lang="en-US" sz="1500" dirty="0" smtClean="0"/>
              <a:t> und </a:t>
            </a:r>
            <a:r>
              <a:rPr lang="en-US" sz="1500" dirty="0" err="1" smtClean="0"/>
              <a:t>Hilfestellungen</a:t>
            </a:r>
            <a:r>
              <a:rPr lang="en-US" sz="1500" dirty="0" smtClean="0"/>
              <a:t> </a:t>
            </a:r>
            <a:r>
              <a:rPr lang="en-US" sz="1500" dirty="0" err="1" smtClean="0"/>
              <a:t>zur</a:t>
            </a:r>
            <a:r>
              <a:rPr lang="en-US" sz="1500" dirty="0" smtClean="0"/>
              <a:t> </a:t>
            </a:r>
            <a:r>
              <a:rPr lang="en-US" sz="1500" dirty="0" err="1" smtClean="0"/>
              <a:t>Umsetzung</a:t>
            </a:r>
            <a:r>
              <a:rPr lang="en-US" sz="1500" dirty="0" smtClean="0"/>
              <a:t> der </a:t>
            </a:r>
            <a:r>
              <a:rPr lang="en-US" sz="1500" dirty="0" err="1" smtClean="0"/>
              <a:t>Ziele</a:t>
            </a:r>
            <a:r>
              <a:rPr lang="en-US" sz="1500" dirty="0" smtClean="0"/>
              <a:t> de Bologna-</a:t>
            </a:r>
            <a:r>
              <a:rPr lang="en-US" sz="1500" dirty="0" err="1" smtClean="0"/>
              <a:t>Prozesses</a:t>
            </a:r>
            <a:r>
              <a:rPr lang="en-US" sz="1500" dirty="0" smtClean="0"/>
              <a:t> an </a:t>
            </a:r>
            <a:r>
              <a:rPr lang="en-US" sz="1500" dirty="0" err="1" smtClean="0"/>
              <a:t>deutschen</a:t>
            </a:r>
            <a:r>
              <a:rPr lang="en-US" sz="1500" dirty="0" smtClean="0"/>
              <a:t> </a:t>
            </a:r>
            <a:r>
              <a:rPr lang="en-US" sz="1500" dirty="0" err="1" smtClean="0"/>
              <a:t>Hochschulen</a:t>
            </a:r>
            <a:r>
              <a:rPr lang="en-US" sz="1500" dirty="0" smtClean="0"/>
              <a:t>, Bonn: </a:t>
            </a:r>
            <a:r>
              <a:rPr lang="en-US" sz="1500" dirty="0" smtClean="0">
                <a:hlinkClick r:id="rId9"/>
              </a:rPr>
              <a:t>http://www.hrk.de/bologna/de/Bologna_Reader_gesamt.pdf</a:t>
            </a:r>
            <a:r>
              <a:rPr lang="en-US" sz="1500" dirty="0" smtClean="0"/>
              <a:t> </a:t>
            </a:r>
          </a:p>
          <a:p>
            <a:pPr marL="231775" indent="-231775">
              <a:buFont typeface="Arial" pitchFamily="34" charset="0"/>
              <a:buChar char="•"/>
            </a:pPr>
            <a:r>
              <a:rPr lang="en-US" sz="1500" dirty="0" err="1" smtClean="0"/>
              <a:t>Hildbrand</a:t>
            </a:r>
            <a:r>
              <a:rPr lang="en-US" sz="1500" dirty="0" smtClean="0"/>
              <a:t>, </a:t>
            </a:r>
            <a:r>
              <a:rPr lang="en-US" sz="1500" dirty="0" err="1" smtClean="0"/>
              <a:t>Tremp</a:t>
            </a:r>
            <a:r>
              <a:rPr lang="en-US" sz="1500" dirty="0" smtClean="0"/>
              <a:t>, </a:t>
            </a:r>
            <a:r>
              <a:rPr lang="en-US" sz="1500" dirty="0" err="1" smtClean="0"/>
              <a:t>Jäger</a:t>
            </a:r>
            <a:r>
              <a:rPr lang="en-US" sz="1500" dirty="0" smtClean="0"/>
              <a:t> </a:t>
            </a:r>
            <a:r>
              <a:rPr lang="en-US" sz="1500" dirty="0" err="1" smtClean="0"/>
              <a:t>Tückmantel</a:t>
            </a:r>
            <a:r>
              <a:rPr lang="en-US" sz="1500" dirty="0" smtClean="0"/>
              <a:t> (2008) The Curricula Reform at Swiss Institutes of Higher Education: An Analysis of the Current State and Perspectives in the Bologna Reform: </a:t>
            </a:r>
            <a:r>
              <a:rPr lang="en-US" sz="1500" dirty="0" smtClean="0">
                <a:hlinkClick r:id="rId10"/>
              </a:rPr>
              <a:t>www.crus.ch/dms.php?id=5499</a:t>
            </a:r>
            <a:r>
              <a:rPr lang="en-US" sz="1500" dirty="0" smtClean="0"/>
              <a:t> </a:t>
            </a:r>
          </a:p>
          <a:p>
            <a:pPr marL="231775" indent="-231775">
              <a:buFont typeface="Arial" pitchFamily="34" charset="0"/>
              <a:buChar char="•"/>
            </a:pPr>
            <a:r>
              <a:rPr lang="en-US" sz="1500" dirty="0" smtClean="0"/>
              <a:t>EU Higher Education Area Framework: </a:t>
            </a:r>
            <a:r>
              <a:rPr lang="en-US" sz="1500" dirty="0" smtClean="0">
                <a:hlinkClick r:id="rId11"/>
              </a:rPr>
              <a:t>http://www.ond.vlaanderen.be/hogeronderwijs/bologna/documents/050218_QF_EHEA.pdf</a:t>
            </a:r>
            <a:r>
              <a:rPr lang="en-US" sz="1500" dirty="0" smtClean="0"/>
              <a:t> </a:t>
            </a:r>
            <a:endParaRPr lang="en-US" sz="15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908"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1371600" y="3429000"/>
            <a:ext cx="6400800" cy="1752600"/>
          </a:xfrm>
        </p:spPr>
        <p:txBody>
          <a:bodyPr>
            <a:noAutofit/>
          </a:bodyPr>
          <a:lstStyle/>
          <a:p>
            <a:r>
              <a:rPr lang="en-IE" sz="5800" b="1" dirty="0" smtClean="0">
                <a:solidFill>
                  <a:schemeClr val="bg1"/>
                </a:solidFill>
              </a:rPr>
              <a:t>THANK YOU</a:t>
            </a:r>
            <a:endParaRPr lang="en-IE" sz="1800" dirty="0" smtClean="0">
              <a:solidFill>
                <a:schemeClr val="bg1"/>
              </a:solidFill>
            </a:endParaRPr>
          </a:p>
        </p:txBody>
      </p:sp>
      <p:pic>
        <p:nvPicPr>
          <p:cNvPr id="8" name="Picture 7" descr="smelogo_med.png"/>
          <p:cNvPicPr>
            <a:picLocks noChangeAspect="1"/>
          </p:cNvPicPr>
          <p:nvPr/>
        </p:nvPicPr>
        <p:blipFill>
          <a:blip r:embed="rId2" cstate="print"/>
          <a:stretch>
            <a:fillRect/>
          </a:stretch>
        </p:blipFill>
        <p:spPr>
          <a:xfrm>
            <a:off x="1905000" y="228600"/>
            <a:ext cx="5715000" cy="22193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ECTS?</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a:lnSpc>
                <a:spcPct val="150000"/>
              </a:lnSpc>
            </a:pPr>
            <a:r>
              <a:rPr lang="en-US" sz="3000" i="1" dirty="0" smtClean="0">
                <a:latin typeface="Arial"/>
                <a:cs typeface="Arial"/>
              </a:rPr>
              <a:t>“</a:t>
            </a:r>
            <a:r>
              <a:rPr lang="en-US" sz="3000" i="1" dirty="0">
                <a:latin typeface="Arial"/>
                <a:cs typeface="Arial"/>
              </a:rPr>
              <a:t>It aims to facilitate </a:t>
            </a:r>
            <a:r>
              <a:rPr lang="en-US" sz="4000" i="1" dirty="0">
                <a:latin typeface="Arial"/>
                <a:cs typeface="Arial"/>
              </a:rPr>
              <a:t>planning, delivery, evaluation, recognition </a:t>
            </a:r>
            <a:r>
              <a:rPr lang="en-US" sz="3000" i="1" dirty="0">
                <a:latin typeface="Arial"/>
                <a:cs typeface="Arial"/>
              </a:rPr>
              <a:t>and</a:t>
            </a:r>
            <a:r>
              <a:rPr lang="en-US" sz="4000" i="1" dirty="0">
                <a:latin typeface="Arial"/>
                <a:cs typeface="Arial"/>
              </a:rPr>
              <a:t> validation </a:t>
            </a:r>
            <a:r>
              <a:rPr lang="en-US" sz="3000" i="1" dirty="0">
                <a:latin typeface="Arial"/>
                <a:cs typeface="Arial"/>
              </a:rPr>
              <a:t>of qualifications and units of learning as well as </a:t>
            </a:r>
            <a:r>
              <a:rPr lang="en-US" sz="4000" i="1" dirty="0">
                <a:latin typeface="Arial"/>
                <a:cs typeface="Arial"/>
              </a:rPr>
              <a:t>student mobility</a:t>
            </a:r>
            <a:r>
              <a:rPr lang="en-US" sz="3000" i="1" dirty="0" smtClean="0">
                <a:latin typeface="Arial"/>
                <a:cs typeface="Arial"/>
              </a:rPr>
              <a:t>.”</a:t>
            </a:r>
            <a:endParaRPr kumimoji="0" lang="en-US" sz="3000" b="0" i="1" u="none" strike="noStrike" kern="1200" cap="none" spc="0" normalizeH="0" baseline="0" noProof="0" dirty="0" smtClean="0">
              <a:ln>
                <a:noFill/>
              </a:ln>
              <a:solidFill>
                <a:schemeClr val="tx1"/>
              </a:solidFill>
              <a:effectLst/>
              <a:uLnTx/>
              <a:uFillTx/>
              <a:latin typeface="Arial"/>
              <a:cs typeface="Arial"/>
            </a:endParaRPr>
          </a:p>
        </p:txBody>
      </p:sp>
    </p:spTree>
    <p:extLst>
      <p:ext uri="{BB962C8B-B14F-4D97-AF65-F5344CB8AC3E}">
        <p14:creationId xmlns:p14="http://schemas.microsoft.com/office/powerpoint/2010/main" val="3555521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2400" y="2571768"/>
            <a:ext cx="9715568" cy="4286232"/>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Subtitle 5"/>
          <p:cNvSpPr>
            <a:spLocks noGrp="1"/>
          </p:cNvSpPr>
          <p:nvPr>
            <p:ph type="subTitle" idx="1"/>
          </p:nvPr>
        </p:nvSpPr>
        <p:spPr>
          <a:xfrm>
            <a:off x="428596" y="3605226"/>
            <a:ext cx="4905404" cy="1752600"/>
          </a:xfrm>
        </p:spPr>
        <p:txBody>
          <a:bodyPr>
            <a:normAutofit/>
          </a:bodyPr>
          <a:lstStyle/>
          <a:p>
            <a:pPr algn="l"/>
            <a:r>
              <a:rPr lang="en-IE" sz="4800" dirty="0" smtClean="0">
                <a:solidFill>
                  <a:schemeClr val="bg1"/>
                </a:solidFill>
              </a:rPr>
              <a:t>THE NEED</a:t>
            </a:r>
          </a:p>
        </p:txBody>
      </p:sp>
      <p:pic>
        <p:nvPicPr>
          <p:cNvPr id="21" name="Picture 20" descr="smelogo_med.png"/>
          <p:cNvPicPr>
            <a:picLocks noChangeAspect="1"/>
          </p:cNvPicPr>
          <p:nvPr/>
        </p:nvPicPr>
        <p:blipFill>
          <a:blip r:embed="rId2" cstate="print"/>
          <a:stretch>
            <a:fillRect/>
          </a:stretch>
        </p:blipFill>
        <p:spPr>
          <a:xfrm>
            <a:off x="1905000" y="228600"/>
            <a:ext cx="5715000" cy="2219325"/>
          </a:xfrm>
          <a:prstGeom prst="rect">
            <a:avLst/>
          </a:prstGeom>
        </p:spPr>
      </p:pic>
      <p:pic>
        <p:nvPicPr>
          <p:cNvPr id="7" name="Picture 6" descr="iconmonstr-help-5-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8953" y="2819400"/>
            <a:ext cx="3022600" cy="3022600"/>
          </a:xfrm>
          <a:prstGeom prst="rect">
            <a:avLst/>
          </a:prstGeom>
        </p:spPr>
      </p:pic>
    </p:spTree>
    <p:extLst>
      <p:ext uri="{BB962C8B-B14F-4D97-AF65-F5344CB8AC3E}">
        <p14:creationId xmlns:p14="http://schemas.microsoft.com/office/powerpoint/2010/main" val="1841245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Idea/ NEED FOR credit transfer</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67818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3000" dirty="0" smtClean="0">
                <a:latin typeface="Arial"/>
                <a:cs typeface="Arial"/>
              </a:rPr>
              <a:t>Why do we need </a:t>
            </a:r>
            <a:r>
              <a:rPr lang="en-US" sz="4000" i="1" dirty="0" smtClean="0">
                <a:latin typeface="Arial"/>
                <a:cs typeface="Arial"/>
              </a:rPr>
              <a:t>CTS (Credit Transfer Systems)</a:t>
            </a:r>
            <a:r>
              <a:rPr lang="en-US" sz="4000" dirty="0" smtClean="0">
                <a:latin typeface="Arial"/>
                <a:cs typeface="Arial"/>
              </a:rPr>
              <a:t>?</a:t>
            </a:r>
          </a:p>
          <a:p>
            <a:pPr marL="800100" lvl="1" indent="-342900">
              <a:spcBef>
                <a:spcPts val="600"/>
              </a:spcBef>
              <a:spcAft>
                <a:spcPts val="600"/>
              </a:spcAft>
              <a:buFont typeface="Courier New" pitchFamily="49" charset="0"/>
              <a:buChar char="o"/>
              <a:defRPr/>
            </a:pPr>
            <a:r>
              <a:rPr lang="en-US" sz="3000" dirty="0" smtClean="0">
                <a:latin typeface="Arial"/>
                <a:cs typeface="Arial"/>
              </a:rPr>
              <a:t>Consider </a:t>
            </a:r>
            <a:r>
              <a:rPr lang="en-US" sz="4000" i="1" dirty="0" smtClean="0">
                <a:latin typeface="Arial"/>
                <a:cs typeface="Arial"/>
              </a:rPr>
              <a:t>E-Learning Standards</a:t>
            </a:r>
            <a:r>
              <a:rPr lang="en-US" sz="3000" dirty="0" smtClean="0">
                <a:latin typeface="Arial"/>
                <a:cs typeface="Arial"/>
              </a:rPr>
              <a:t>…</a:t>
            </a:r>
          </a:p>
        </p:txBody>
      </p:sp>
      <p:pic>
        <p:nvPicPr>
          <p:cNvPr id="9" name="Picture 8" descr="Quality-guarante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3429000"/>
            <a:ext cx="3057072" cy="3048000"/>
          </a:xfrm>
          <a:prstGeom prst="rect">
            <a:avLst/>
          </a:prstGeom>
        </p:spPr>
      </p:pic>
    </p:spTree>
    <p:extLst>
      <p:ext uri="{BB962C8B-B14F-4D97-AF65-F5344CB8AC3E}">
        <p14:creationId xmlns:p14="http://schemas.microsoft.com/office/powerpoint/2010/main" val="2215138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Idea/ NEED FOR credit transfer</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4000" i="1" dirty="0" smtClean="0">
                <a:latin typeface="Arial"/>
                <a:cs typeface="Arial"/>
              </a:rPr>
              <a:t>The Importance of</a:t>
            </a:r>
            <a:r>
              <a:rPr lang="en-US" sz="4000" dirty="0" smtClean="0">
                <a:latin typeface="Arial"/>
                <a:cs typeface="Arial"/>
              </a:rPr>
              <a:t>:</a:t>
            </a:r>
          </a:p>
          <a:p>
            <a:pPr marL="800100" lvl="1" indent="-342900">
              <a:spcBef>
                <a:spcPts val="600"/>
              </a:spcBef>
              <a:spcAft>
                <a:spcPts val="600"/>
              </a:spcAft>
              <a:buFont typeface="Courier New" pitchFamily="49" charset="0"/>
              <a:buChar char="o"/>
              <a:defRPr/>
            </a:pPr>
            <a:r>
              <a:rPr lang="en-US" sz="3000" dirty="0" smtClean="0">
                <a:latin typeface="Arial"/>
                <a:cs typeface="Arial"/>
              </a:rPr>
              <a:t>Interoperability</a:t>
            </a:r>
          </a:p>
          <a:p>
            <a:pPr marL="800100" lvl="1" indent="-342900">
              <a:spcBef>
                <a:spcPts val="600"/>
              </a:spcBef>
              <a:spcAft>
                <a:spcPts val="600"/>
              </a:spcAft>
              <a:buFont typeface="Courier New" pitchFamily="49" charset="0"/>
              <a:buChar char="o"/>
              <a:defRPr/>
            </a:pPr>
            <a:r>
              <a:rPr lang="en-US" sz="3000" dirty="0" smtClean="0">
                <a:latin typeface="Arial"/>
                <a:cs typeface="Arial"/>
              </a:rPr>
              <a:t>Comparability across institutes</a:t>
            </a:r>
          </a:p>
          <a:p>
            <a:pPr marL="800100" lvl="1" indent="-342900">
              <a:spcBef>
                <a:spcPts val="600"/>
              </a:spcBef>
              <a:spcAft>
                <a:spcPts val="600"/>
              </a:spcAft>
              <a:buFont typeface="Courier New" pitchFamily="49" charset="0"/>
              <a:buChar char="o"/>
              <a:defRPr/>
            </a:pPr>
            <a:r>
              <a:rPr lang="en-US" sz="3000" dirty="0" smtClean="0">
                <a:latin typeface="Arial"/>
                <a:cs typeface="Arial"/>
              </a:rPr>
              <a:t>Workforce Mobility</a:t>
            </a:r>
          </a:p>
          <a:p>
            <a:pPr marL="800100" lvl="1" indent="-342900">
              <a:spcBef>
                <a:spcPts val="600"/>
              </a:spcBef>
              <a:spcAft>
                <a:spcPts val="600"/>
              </a:spcAft>
              <a:buFont typeface="Courier New" pitchFamily="49" charset="0"/>
              <a:buChar char="o"/>
              <a:defRPr/>
            </a:pPr>
            <a:r>
              <a:rPr lang="en-US" sz="3000" dirty="0" smtClean="0">
                <a:latin typeface="Arial"/>
                <a:cs typeface="Arial"/>
              </a:rPr>
              <a:t>EU Mobility</a:t>
            </a:r>
          </a:p>
          <a:p>
            <a:pPr marL="800100" lvl="1" indent="-342900">
              <a:spcBef>
                <a:spcPts val="600"/>
              </a:spcBef>
              <a:spcAft>
                <a:spcPts val="600"/>
              </a:spcAft>
              <a:buFont typeface="Courier New" pitchFamily="49" charset="0"/>
              <a:buChar char="o"/>
              <a:defRPr/>
            </a:pPr>
            <a:r>
              <a:rPr lang="en-US" sz="3000" dirty="0" smtClean="0">
                <a:latin typeface="Arial"/>
                <a:cs typeface="Arial"/>
              </a:rPr>
              <a:t>Quality Assurance</a:t>
            </a:r>
            <a:endParaRPr kumimoji="0" lang="en-US" sz="3000" b="0" i="0" u="none" strike="noStrike" kern="1200" cap="none" spc="0" normalizeH="0" baseline="0" noProof="0" dirty="0" smtClean="0">
              <a:ln>
                <a:noFill/>
              </a:ln>
              <a:solidFill>
                <a:schemeClr val="tx1"/>
              </a:solidFill>
              <a:effectLst/>
              <a:uLnTx/>
              <a:uFillTx/>
              <a:latin typeface="Arial"/>
              <a:cs typeface="Arial"/>
            </a:endParaRPr>
          </a:p>
        </p:txBody>
      </p:sp>
      <p:pic>
        <p:nvPicPr>
          <p:cNvPr id="11" name="Picture 10" descr="sme-ic1.jpg"/>
          <p:cNvPicPr>
            <a:picLocks noChangeAspect="1"/>
          </p:cNvPicPr>
          <p:nvPr/>
        </p:nvPicPr>
        <p:blipFill>
          <a:blip r:embed="rId4" cstate="print"/>
          <a:stretch>
            <a:fillRect/>
          </a:stretch>
        </p:blipFill>
        <p:spPr>
          <a:xfrm>
            <a:off x="6791325" y="3048000"/>
            <a:ext cx="1971675" cy="2200275"/>
          </a:xfrm>
          <a:prstGeom prst="rect">
            <a:avLst/>
          </a:prstGeom>
        </p:spPr>
      </p:pic>
    </p:spTree>
    <p:extLst>
      <p:ext uri="{BB962C8B-B14F-4D97-AF65-F5344CB8AC3E}">
        <p14:creationId xmlns:p14="http://schemas.microsoft.com/office/powerpoint/2010/main" val="344356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Idea/ NEED FOR credit transfer</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marL="342900" lvl="0" indent="-342900">
              <a:spcBef>
                <a:spcPts val="600"/>
              </a:spcBef>
              <a:spcAft>
                <a:spcPts val="600"/>
              </a:spcAft>
              <a:buFont typeface="Arial" pitchFamily="34" charset="0"/>
              <a:buChar char="•"/>
              <a:defRPr/>
            </a:pPr>
            <a:r>
              <a:rPr lang="en-US" sz="3000" dirty="0" smtClean="0">
                <a:latin typeface="Helvetica LT Std" pitchFamily="34" charset="0"/>
              </a:rPr>
              <a:t>The </a:t>
            </a:r>
            <a:r>
              <a:rPr lang="en-US" sz="4000" i="1" dirty="0" smtClean="0">
                <a:latin typeface="Helvetica LT Std" pitchFamily="34" charset="0"/>
              </a:rPr>
              <a:t>Academic Qualification System</a:t>
            </a:r>
          </a:p>
          <a:p>
            <a:pPr marL="800100" lvl="1" indent="-342900">
              <a:spcBef>
                <a:spcPts val="600"/>
              </a:spcBef>
              <a:spcAft>
                <a:spcPts val="600"/>
              </a:spcAft>
              <a:buFont typeface="Courier New" pitchFamily="49" charset="0"/>
              <a:buChar char="o"/>
              <a:defRPr/>
            </a:pPr>
            <a:r>
              <a:rPr lang="en-US" sz="3000" dirty="0" smtClean="0">
                <a:latin typeface="Helvetica LT Std" pitchFamily="34" charset="0"/>
              </a:rPr>
              <a:t>Similarities required across </a:t>
            </a:r>
            <a:r>
              <a:rPr lang="en-US" sz="3000" dirty="0" err="1" smtClean="0">
                <a:latin typeface="Helvetica LT Std" pitchFamily="34" charset="0"/>
              </a:rPr>
              <a:t>organisations</a:t>
            </a:r>
            <a:endParaRPr lang="en-US" sz="3000" dirty="0" smtClean="0">
              <a:latin typeface="Helvetica LT Std" pitchFamily="34" charset="0"/>
            </a:endParaRPr>
          </a:p>
          <a:p>
            <a:pPr marL="800100" lvl="1" indent="-342900">
              <a:spcBef>
                <a:spcPts val="600"/>
              </a:spcBef>
              <a:spcAft>
                <a:spcPts val="600"/>
              </a:spcAft>
              <a:buFont typeface="Courier New" pitchFamily="49" charset="0"/>
              <a:buChar char="o"/>
              <a:defRPr/>
            </a:pPr>
            <a:r>
              <a:rPr lang="en-US" sz="3000" dirty="0" smtClean="0">
                <a:latin typeface="Helvetica LT Std" pitchFamily="34" charset="0"/>
              </a:rPr>
              <a:t>Especially in terms of:</a:t>
            </a:r>
          </a:p>
          <a:p>
            <a:pPr marL="1257300" lvl="2" indent="-342900">
              <a:spcBef>
                <a:spcPts val="600"/>
              </a:spcBef>
              <a:spcAft>
                <a:spcPts val="600"/>
              </a:spcAft>
              <a:buFont typeface="Helvetica LT Std" pitchFamily="34" charset="0"/>
              <a:buChar char="−"/>
              <a:defRPr/>
            </a:pPr>
            <a:r>
              <a:rPr lang="en-US" sz="3000" dirty="0" err="1" smtClean="0">
                <a:latin typeface="Helvetica LT Std" pitchFamily="34" charset="0"/>
              </a:rPr>
              <a:t>Programme</a:t>
            </a:r>
            <a:r>
              <a:rPr lang="en-US" sz="3000" dirty="0" smtClean="0">
                <a:latin typeface="Helvetica LT Std" pitchFamily="34" charset="0"/>
              </a:rPr>
              <a:t> Aims</a:t>
            </a:r>
          </a:p>
          <a:p>
            <a:pPr marL="1257300" lvl="2" indent="-342900">
              <a:spcBef>
                <a:spcPts val="600"/>
              </a:spcBef>
              <a:spcAft>
                <a:spcPts val="600"/>
              </a:spcAft>
              <a:buFont typeface="Helvetica LT Std" pitchFamily="34" charset="0"/>
              <a:buChar char="−"/>
              <a:defRPr/>
            </a:pPr>
            <a:r>
              <a:rPr lang="en-US" sz="3000" dirty="0" smtClean="0">
                <a:latin typeface="Helvetica LT Std" pitchFamily="34" charset="0"/>
              </a:rPr>
              <a:t>Size of credits</a:t>
            </a:r>
          </a:p>
          <a:p>
            <a:pPr marL="1257300" lvl="2" indent="-342900">
              <a:spcBef>
                <a:spcPts val="600"/>
              </a:spcBef>
              <a:spcAft>
                <a:spcPts val="600"/>
              </a:spcAft>
              <a:buFont typeface="Helvetica LT Std" pitchFamily="34" charset="0"/>
              <a:buChar char="−"/>
              <a:defRPr/>
            </a:pPr>
            <a:r>
              <a:rPr lang="en-US" sz="3000" dirty="0" smtClean="0">
                <a:latin typeface="Helvetica LT Std" pitchFamily="34" charset="0"/>
              </a:rPr>
              <a:t>Learner efforts</a:t>
            </a:r>
          </a:p>
          <a:p>
            <a:pPr marL="800100" lvl="1" indent="-342900">
              <a:spcBef>
                <a:spcPts val="600"/>
              </a:spcBef>
              <a:spcAft>
                <a:spcPts val="600"/>
              </a:spcAft>
              <a:defRPr/>
            </a:pPr>
            <a:endParaRPr lang="en-US" sz="4000" i="1" dirty="0" smtClean="0">
              <a:latin typeface="Helvetica LT Std" pitchFamily="34" charset="0"/>
            </a:endParaRPr>
          </a:p>
        </p:txBody>
      </p:sp>
      <p:pic>
        <p:nvPicPr>
          <p:cNvPr id="12" name="Picture 11" descr="sme-ic2.jpg"/>
          <p:cNvPicPr>
            <a:picLocks noChangeAspect="1"/>
          </p:cNvPicPr>
          <p:nvPr/>
        </p:nvPicPr>
        <p:blipFill>
          <a:blip r:embed="rId4" cstate="print"/>
          <a:stretch>
            <a:fillRect/>
          </a:stretch>
        </p:blipFill>
        <p:spPr>
          <a:xfrm>
            <a:off x="6505575" y="3048000"/>
            <a:ext cx="2257425" cy="20002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38200"/>
            <a:ext cx="9144000" cy="762000"/>
          </a:xfrm>
          <a:prstGeom prst="rect">
            <a:avLst/>
          </a:prstGeom>
          <a:solidFill>
            <a:srgbClr val="D45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152400" y="990600"/>
            <a:ext cx="8763000" cy="457200"/>
          </a:xfrm>
        </p:spPr>
        <p:txBody>
          <a:bodyPr>
            <a:noAutofit/>
          </a:bodyPr>
          <a:lstStyle/>
          <a:p>
            <a:pPr algn="ctr">
              <a:buNone/>
            </a:pPr>
            <a:r>
              <a:rPr lang="en-US" sz="2600" cap="all" dirty="0" smtClean="0">
                <a:solidFill>
                  <a:schemeClr val="bg1"/>
                </a:solidFill>
                <a:latin typeface="Helvetica LT Std" pitchFamily="34" charset="0"/>
                <a:cs typeface="Arial" pitchFamily="34" charset="0"/>
              </a:rPr>
              <a:t>Idea/ NEED FOR credit transfer</a:t>
            </a:r>
          </a:p>
        </p:txBody>
      </p:sp>
      <p:pic>
        <p:nvPicPr>
          <p:cNvPr id="8" name="Picture 7" descr="smelogo.png"/>
          <p:cNvPicPr>
            <a:picLocks noChangeAspect="1"/>
          </p:cNvPicPr>
          <p:nvPr/>
        </p:nvPicPr>
        <p:blipFill>
          <a:blip r:embed="rId3" cstate="print"/>
          <a:stretch>
            <a:fillRect/>
          </a:stretch>
        </p:blipFill>
        <p:spPr>
          <a:xfrm>
            <a:off x="-152400" y="-228600"/>
            <a:ext cx="2857500" cy="1295400"/>
          </a:xfrm>
          <a:prstGeom prst="rect">
            <a:avLst/>
          </a:prstGeom>
        </p:spPr>
      </p:pic>
      <p:sp>
        <p:nvSpPr>
          <p:cNvPr id="7" name="Content Placeholder 2"/>
          <p:cNvSpPr txBox="1">
            <a:spLocks/>
          </p:cNvSpPr>
          <p:nvPr/>
        </p:nvSpPr>
        <p:spPr>
          <a:xfrm>
            <a:off x="457200" y="1905000"/>
            <a:ext cx="7772400" cy="4724400"/>
          </a:xfrm>
          <a:prstGeom prst="rect">
            <a:avLst/>
          </a:prstGeom>
        </p:spPr>
        <p:txBody>
          <a:bodyPr vert="horz" lIns="91440" tIns="45720" rIns="91440" bIns="45720" rtlCol="0">
            <a:noAutofit/>
          </a:bodyPr>
          <a:lstStyle/>
          <a:p>
            <a:pPr algn="ctr">
              <a:spcBef>
                <a:spcPts val="600"/>
              </a:spcBef>
              <a:spcAft>
                <a:spcPts val="600"/>
              </a:spcAft>
              <a:defRPr/>
            </a:pPr>
            <a:r>
              <a:rPr lang="en-US" sz="4000" i="1" dirty="0" smtClean="0">
                <a:latin typeface="Helvetica LT Std" pitchFamily="34" charset="0"/>
              </a:rPr>
              <a:t>“Credits lead to qualification(s)”</a:t>
            </a:r>
          </a:p>
          <a:p>
            <a:pPr algn="ctr">
              <a:spcBef>
                <a:spcPts val="600"/>
              </a:spcBef>
              <a:spcAft>
                <a:spcPts val="600"/>
              </a:spcAft>
              <a:defRPr/>
            </a:pPr>
            <a:endParaRPr lang="en-US" sz="4000" i="1" dirty="0">
              <a:latin typeface="Helvetica LT Std" pitchFamily="34" charset="0"/>
            </a:endParaRPr>
          </a:p>
          <a:p>
            <a:pPr algn="ctr">
              <a:spcBef>
                <a:spcPts val="600"/>
              </a:spcBef>
              <a:spcAft>
                <a:spcPts val="600"/>
              </a:spcAft>
              <a:defRPr/>
            </a:pPr>
            <a:endParaRPr lang="en-US" sz="2400" dirty="0" smtClean="0">
              <a:latin typeface="Helvetica LT Std" pitchFamily="34" charset="0"/>
            </a:endParaRPr>
          </a:p>
          <a:p>
            <a:pPr algn="ctr">
              <a:spcBef>
                <a:spcPts val="600"/>
              </a:spcBef>
              <a:spcAft>
                <a:spcPts val="600"/>
              </a:spcAft>
              <a:defRPr/>
            </a:pPr>
            <a:endParaRPr lang="en-US" sz="2400" dirty="0">
              <a:latin typeface="Helvetica LT Std" pitchFamily="34" charset="0"/>
            </a:endParaRPr>
          </a:p>
          <a:p>
            <a:pPr algn="ctr">
              <a:spcBef>
                <a:spcPts val="600"/>
              </a:spcBef>
              <a:spcAft>
                <a:spcPts val="600"/>
              </a:spcAft>
              <a:defRPr/>
            </a:pPr>
            <a:endParaRPr lang="en-US" sz="2400" dirty="0" smtClean="0">
              <a:latin typeface="Helvetica LT Std" pitchFamily="34" charset="0"/>
            </a:endParaRPr>
          </a:p>
          <a:p>
            <a:pPr algn="ctr">
              <a:spcBef>
                <a:spcPts val="600"/>
              </a:spcBef>
              <a:spcAft>
                <a:spcPts val="600"/>
              </a:spcAft>
              <a:defRPr/>
            </a:pPr>
            <a:endParaRPr lang="en-US" sz="2400" dirty="0">
              <a:latin typeface="Helvetica LT Std" pitchFamily="34" charset="0"/>
            </a:endParaRPr>
          </a:p>
          <a:p>
            <a:pPr algn="ctr">
              <a:spcBef>
                <a:spcPts val="600"/>
              </a:spcBef>
              <a:spcAft>
                <a:spcPts val="600"/>
              </a:spcAft>
              <a:defRPr/>
            </a:pPr>
            <a:r>
              <a:rPr lang="en-US" sz="3000" dirty="0" smtClean="0">
                <a:latin typeface="Helvetica LT Std" pitchFamily="34" charset="0"/>
              </a:rPr>
              <a:t>Therefore, an “</a:t>
            </a:r>
            <a:r>
              <a:rPr lang="en-US" sz="3000" i="1" dirty="0" smtClean="0">
                <a:latin typeface="Helvetica LT Std" pitchFamily="34" charset="0"/>
              </a:rPr>
              <a:t>Economical/ Mechanical”</a:t>
            </a:r>
            <a:r>
              <a:rPr lang="en-US" sz="3000" dirty="0" smtClean="0">
                <a:latin typeface="Helvetica LT Std" pitchFamily="34" charset="0"/>
              </a:rPr>
              <a:t> view required!</a:t>
            </a:r>
          </a:p>
        </p:txBody>
      </p:sp>
      <p:pic>
        <p:nvPicPr>
          <p:cNvPr id="2" name="Picture 1" descr="ic1.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 y="3280821"/>
            <a:ext cx="3071401" cy="1967700"/>
          </a:xfrm>
          <a:prstGeom prst="rect">
            <a:avLst/>
          </a:prstGeom>
        </p:spPr>
      </p:pic>
      <p:pic>
        <p:nvPicPr>
          <p:cNvPr id="4" name="Picture 3" descr="ic2.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629400" y="2976021"/>
            <a:ext cx="1216862" cy="2452291"/>
          </a:xfrm>
          <a:prstGeom prst="rect">
            <a:avLst/>
          </a:prstGeom>
        </p:spPr>
      </p:pic>
      <p:pic>
        <p:nvPicPr>
          <p:cNvPr id="9" name="Picture 8" descr="ic3.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14800" y="3429000"/>
            <a:ext cx="2172529" cy="1560121"/>
          </a:xfrm>
          <a:prstGeom prst="rect">
            <a:avLst/>
          </a:prstGeom>
        </p:spPr>
      </p:pic>
    </p:spTree>
    <p:extLst>
      <p:ext uri="{BB962C8B-B14F-4D97-AF65-F5344CB8AC3E}">
        <p14:creationId xmlns:p14="http://schemas.microsoft.com/office/powerpoint/2010/main" val="12073530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TotalTime>
  <Words>3492</Words>
  <Application>Microsoft Office PowerPoint</Application>
  <PresentationFormat>Diavetítés a képernyőre (4:3 oldalarány)</PresentationFormat>
  <Paragraphs>339</Paragraphs>
  <Slides>34</Slides>
  <Notes>26</Notes>
  <HiddenSlides>0</HiddenSlides>
  <MMClips>0</MMClips>
  <ScaleCrop>false</ScaleCrop>
  <HeadingPairs>
    <vt:vector size="4" baseType="variant">
      <vt:variant>
        <vt:lpstr>Téma</vt:lpstr>
      </vt:variant>
      <vt:variant>
        <vt:i4>1</vt:i4>
      </vt:variant>
      <vt:variant>
        <vt:lpstr>Diacímek</vt:lpstr>
      </vt:variant>
      <vt:variant>
        <vt:i4>34</vt:i4>
      </vt:variant>
    </vt:vector>
  </HeadingPairs>
  <TitlesOfParts>
    <vt:vector size="35" baseType="lpstr">
      <vt:lpstr>Office Theme</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Company>Cork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darragh.coakley</dc:creator>
  <cp:lastModifiedBy>User</cp:lastModifiedBy>
  <cp:revision>92</cp:revision>
  <dcterms:created xsi:type="dcterms:W3CDTF">2012-05-16T14:12:17Z</dcterms:created>
  <dcterms:modified xsi:type="dcterms:W3CDTF">2013-09-12T14:06:03Z</dcterms:modified>
</cp:coreProperties>
</file>